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ti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79"/>
  </p:notesMasterIdLst>
  <p:sldIdLst>
    <p:sldId id="256" r:id="rId2"/>
    <p:sldId id="257" r:id="rId3"/>
    <p:sldId id="350" r:id="rId4"/>
    <p:sldId id="376" r:id="rId5"/>
    <p:sldId id="377" r:id="rId6"/>
    <p:sldId id="316" r:id="rId7"/>
    <p:sldId id="375" r:id="rId8"/>
    <p:sldId id="351" r:id="rId9"/>
    <p:sldId id="356" r:id="rId10"/>
    <p:sldId id="355" r:id="rId11"/>
    <p:sldId id="354" r:id="rId12"/>
    <p:sldId id="396" r:id="rId13"/>
    <p:sldId id="353" r:id="rId14"/>
    <p:sldId id="352" r:id="rId15"/>
    <p:sldId id="366" r:id="rId16"/>
    <p:sldId id="372" r:id="rId17"/>
    <p:sldId id="381" r:id="rId18"/>
    <p:sldId id="382" r:id="rId19"/>
    <p:sldId id="263" r:id="rId20"/>
    <p:sldId id="345" r:id="rId21"/>
    <p:sldId id="380" r:id="rId22"/>
    <p:sldId id="383" r:id="rId23"/>
    <p:sldId id="347" r:id="rId24"/>
    <p:sldId id="346" r:id="rId25"/>
    <p:sldId id="348" r:id="rId26"/>
    <p:sldId id="273" r:id="rId27"/>
    <p:sldId id="268" r:id="rId28"/>
    <p:sldId id="318" r:id="rId29"/>
    <p:sldId id="319" r:id="rId30"/>
    <p:sldId id="320" r:id="rId31"/>
    <p:sldId id="271" r:id="rId32"/>
    <p:sldId id="321" r:id="rId33"/>
    <p:sldId id="276" r:id="rId34"/>
    <p:sldId id="322" r:id="rId35"/>
    <p:sldId id="323" r:id="rId36"/>
    <p:sldId id="279" r:id="rId37"/>
    <p:sldId id="280" r:id="rId38"/>
    <p:sldId id="343" r:id="rId39"/>
    <p:sldId id="384" r:id="rId40"/>
    <p:sldId id="324" r:id="rId41"/>
    <p:sldId id="325" r:id="rId42"/>
    <p:sldId id="326" r:id="rId43"/>
    <p:sldId id="284" r:id="rId44"/>
    <p:sldId id="387" r:id="rId45"/>
    <p:sldId id="388" r:id="rId46"/>
    <p:sldId id="390" r:id="rId47"/>
    <p:sldId id="391" r:id="rId48"/>
    <p:sldId id="393" r:id="rId49"/>
    <p:sldId id="394" r:id="rId50"/>
    <p:sldId id="287" r:id="rId51"/>
    <p:sldId id="294" r:id="rId52"/>
    <p:sldId id="285" r:id="rId53"/>
    <p:sldId id="327" r:id="rId54"/>
    <p:sldId id="395" r:id="rId55"/>
    <p:sldId id="330" r:id="rId56"/>
    <p:sldId id="315" r:id="rId57"/>
    <p:sldId id="342" r:id="rId58"/>
    <p:sldId id="392" r:id="rId59"/>
    <p:sldId id="296" r:id="rId60"/>
    <p:sldId id="297" r:id="rId61"/>
    <p:sldId id="298" r:id="rId62"/>
    <p:sldId id="299" r:id="rId63"/>
    <p:sldId id="361" r:id="rId64"/>
    <p:sldId id="300" r:id="rId65"/>
    <p:sldId id="331" r:id="rId66"/>
    <p:sldId id="373" r:id="rId67"/>
    <p:sldId id="303" r:id="rId68"/>
    <p:sldId id="332" r:id="rId69"/>
    <p:sldId id="333" r:id="rId70"/>
    <p:sldId id="335" r:id="rId71"/>
    <p:sldId id="336" r:id="rId72"/>
    <p:sldId id="359" r:id="rId73"/>
    <p:sldId id="341" r:id="rId74"/>
    <p:sldId id="370" r:id="rId75"/>
    <p:sldId id="360" r:id="rId76"/>
    <p:sldId id="371" r:id="rId77"/>
    <p:sldId id="369" r:id="rId78"/>
  </p:sldIdLst>
  <p:sldSz cx="9144000" cy="5143500" type="screen16x9"/>
  <p:notesSz cx="7315200" cy="96012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376" autoAdjust="0"/>
  </p:normalViewPr>
  <p:slideViewPr>
    <p:cSldViewPr snapToGrid="0">
      <p:cViewPr varScale="1">
        <p:scale>
          <a:sx n="97" d="100"/>
          <a:sy n="97" d="100"/>
        </p:scale>
        <p:origin x="72" y="10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731520" y="4560570"/>
            <a:ext cx="5852160" cy="4320540"/>
          </a:xfrm>
          <a:prstGeom prst="rect">
            <a:avLst/>
          </a:prstGeom>
          <a:noFill/>
          <a:ln>
            <a:noFill/>
          </a:ln>
        </p:spPr>
        <p:txBody>
          <a:bodyPr spcFirstLastPara="1" wrap="square" lIns="96645" tIns="96645" rIns="96645" bIns="9664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731520" y="4560570"/>
            <a:ext cx="5852160" cy="4320540"/>
          </a:xfrm>
          <a:prstGeom prst="rect">
            <a:avLst/>
          </a:prstGeom>
        </p:spPr>
        <p:txBody>
          <a:bodyPr spcFirstLastPara="1" wrap="square" lIns="96645" tIns="96645" rIns="96645" bIns="96645" anchor="t" anchorCtr="0">
            <a:noAutofit/>
          </a:bodyPr>
          <a:lstStyle/>
          <a:p>
            <a:pPr marL="0" indent="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732072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5456082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0964830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2182315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8703093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1778331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43fb65a912_0_0: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43fb65a912_0_0:notes"/>
          <p:cNvSpPr txBox="1">
            <a:spLocks noGrp="1"/>
          </p:cNvSpPr>
          <p:nvPr>
            <p:ph type="body" idx="1"/>
          </p:nvPr>
        </p:nvSpPr>
        <p:spPr>
          <a:xfrm>
            <a:off x="731520" y="4560570"/>
            <a:ext cx="5852160" cy="4320540"/>
          </a:xfrm>
          <a:prstGeom prst="rect">
            <a:avLst/>
          </a:prstGeom>
        </p:spPr>
        <p:txBody>
          <a:bodyPr spcFirstLastPara="1" wrap="square" lIns="96645" tIns="96645" rIns="96645" bIns="96645" anchor="t" anchorCtr="0">
            <a:noAutofit/>
          </a:bodyPr>
          <a:lstStyle/>
          <a:p>
            <a:pPr marL="0" indent="0">
              <a:buNone/>
            </a:pPr>
            <a:endParaRPr/>
          </a:p>
        </p:txBody>
      </p:sp>
    </p:spTree>
    <p:extLst>
      <p:ext uri="{BB962C8B-B14F-4D97-AF65-F5344CB8AC3E}">
        <p14:creationId xmlns:p14="http://schemas.microsoft.com/office/powerpoint/2010/main" val="4975699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43fb65a912_0_39: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43fb65a912_0_39:notes"/>
          <p:cNvSpPr txBox="1">
            <a:spLocks noGrp="1"/>
          </p:cNvSpPr>
          <p:nvPr>
            <p:ph type="body" idx="1"/>
          </p:nvPr>
        </p:nvSpPr>
        <p:spPr>
          <a:xfrm>
            <a:off x="731520" y="4560570"/>
            <a:ext cx="5852160" cy="4320540"/>
          </a:xfrm>
          <a:prstGeom prst="rect">
            <a:avLst/>
          </a:prstGeom>
        </p:spPr>
        <p:txBody>
          <a:bodyPr spcFirstLastPara="1" wrap="square" lIns="96645" tIns="96645" rIns="96645" bIns="96645" anchor="t" anchorCtr="0">
            <a:noAutofit/>
          </a:bodyPr>
          <a:lstStyle/>
          <a:p>
            <a:pPr marL="0" indent="0">
              <a:buNone/>
            </a:pPr>
            <a:endParaRPr/>
          </a:p>
        </p:txBody>
      </p:sp>
    </p:spTree>
    <p:extLst>
      <p:ext uri="{BB962C8B-B14F-4D97-AF65-F5344CB8AC3E}">
        <p14:creationId xmlns:p14="http://schemas.microsoft.com/office/powerpoint/2010/main" val="1779289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8190459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43fb65a912_0_39: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43fb65a912_0_39:notes"/>
          <p:cNvSpPr txBox="1">
            <a:spLocks noGrp="1"/>
          </p:cNvSpPr>
          <p:nvPr>
            <p:ph type="body" idx="1"/>
          </p:nvPr>
        </p:nvSpPr>
        <p:spPr>
          <a:xfrm>
            <a:off x="731520" y="4560570"/>
            <a:ext cx="5852160" cy="4320540"/>
          </a:xfrm>
          <a:prstGeom prst="rect">
            <a:avLst/>
          </a:prstGeom>
        </p:spPr>
        <p:txBody>
          <a:bodyPr spcFirstLastPara="1" wrap="square" lIns="96645" tIns="96645" rIns="96645" bIns="96645" anchor="t" anchorCtr="0">
            <a:noAutofit/>
          </a:bodyPr>
          <a:lstStyle/>
          <a:p>
            <a:pPr marL="0" indent="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43fb65a912_0_0: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43fb65a912_0_0:notes"/>
          <p:cNvSpPr txBox="1">
            <a:spLocks noGrp="1"/>
          </p:cNvSpPr>
          <p:nvPr>
            <p:ph type="body" idx="1"/>
          </p:nvPr>
        </p:nvSpPr>
        <p:spPr>
          <a:xfrm>
            <a:off x="731520" y="4560570"/>
            <a:ext cx="5852160" cy="4320540"/>
          </a:xfrm>
          <a:prstGeom prst="rect">
            <a:avLst/>
          </a:prstGeom>
        </p:spPr>
        <p:txBody>
          <a:bodyPr spcFirstLastPara="1" wrap="square" lIns="96645" tIns="96645" rIns="96645" bIns="96645" anchor="t" anchorCtr="0">
            <a:noAutofit/>
          </a:bodyPr>
          <a:lstStyle/>
          <a:p>
            <a:pPr marL="0" indent="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43fb65a912_0_5: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43fb65a912_0_5:notes"/>
          <p:cNvSpPr txBox="1">
            <a:spLocks noGrp="1"/>
          </p:cNvSpPr>
          <p:nvPr>
            <p:ph type="body" idx="1"/>
          </p:nvPr>
        </p:nvSpPr>
        <p:spPr>
          <a:xfrm>
            <a:off x="731520" y="4560570"/>
            <a:ext cx="5852160" cy="4320540"/>
          </a:xfrm>
          <a:prstGeom prst="rect">
            <a:avLst/>
          </a:prstGeom>
        </p:spPr>
        <p:txBody>
          <a:bodyPr spcFirstLastPara="1" wrap="square" lIns="96645" tIns="96645" rIns="96645" bIns="96645" anchor="t" anchorCtr="0">
            <a:noAutofit/>
          </a:bodyPr>
          <a:lstStyle/>
          <a:p>
            <a:pPr marL="0" indent="0">
              <a:buNone/>
            </a:pPr>
            <a:endParaRPr/>
          </a:p>
        </p:txBody>
      </p:sp>
    </p:spTree>
    <p:extLst>
      <p:ext uri="{BB962C8B-B14F-4D97-AF65-F5344CB8AC3E}">
        <p14:creationId xmlns:p14="http://schemas.microsoft.com/office/powerpoint/2010/main" val="216907807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43fb65a912_0_16: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43fb65a912_0_16:notes"/>
          <p:cNvSpPr txBox="1">
            <a:spLocks noGrp="1"/>
          </p:cNvSpPr>
          <p:nvPr>
            <p:ph type="body" idx="1"/>
          </p:nvPr>
        </p:nvSpPr>
        <p:spPr>
          <a:xfrm>
            <a:off x="731520" y="4560570"/>
            <a:ext cx="5852160" cy="4320540"/>
          </a:xfrm>
          <a:prstGeom prst="rect">
            <a:avLst/>
          </a:prstGeom>
        </p:spPr>
        <p:txBody>
          <a:bodyPr spcFirstLastPara="1" wrap="square" lIns="96645" tIns="96645" rIns="96645" bIns="96645" anchor="t" anchorCtr="0">
            <a:noAutofit/>
          </a:bodyPr>
          <a:lstStyle/>
          <a:p>
            <a:pPr marL="0" indent="0">
              <a:buNone/>
            </a:pPr>
            <a:endParaRPr/>
          </a:p>
        </p:txBody>
      </p:sp>
    </p:spTree>
    <p:extLst>
      <p:ext uri="{BB962C8B-B14F-4D97-AF65-F5344CB8AC3E}">
        <p14:creationId xmlns:p14="http://schemas.microsoft.com/office/powerpoint/2010/main" val="159761062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43fb65a912_0_16: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43fb65a912_0_16:notes"/>
          <p:cNvSpPr txBox="1">
            <a:spLocks noGrp="1"/>
          </p:cNvSpPr>
          <p:nvPr>
            <p:ph type="body" idx="1"/>
          </p:nvPr>
        </p:nvSpPr>
        <p:spPr>
          <a:xfrm>
            <a:off x="731520" y="4560570"/>
            <a:ext cx="5852160" cy="4320540"/>
          </a:xfrm>
          <a:prstGeom prst="rect">
            <a:avLst/>
          </a:prstGeom>
        </p:spPr>
        <p:txBody>
          <a:bodyPr spcFirstLastPara="1" wrap="square" lIns="96645" tIns="96645" rIns="96645" bIns="96645" anchor="t" anchorCtr="0">
            <a:noAutofit/>
          </a:bodyPr>
          <a:lstStyle/>
          <a:p>
            <a:pPr marL="0" indent="0">
              <a:buNone/>
            </a:pPr>
            <a:endParaRPr/>
          </a:p>
        </p:txBody>
      </p:sp>
    </p:spTree>
    <p:extLst>
      <p:ext uri="{BB962C8B-B14F-4D97-AF65-F5344CB8AC3E}">
        <p14:creationId xmlns:p14="http://schemas.microsoft.com/office/powerpoint/2010/main" val="196563988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43fb65a912_0_16: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43fb65a912_0_16:notes"/>
          <p:cNvSpPr txBox="1">
            <a:spLocks noGrp="1"/>
          </p:cNvSpPr>
          <p:nvPr>
            <p:ph type="body" idx="1"/>
          </p:nvPr>
        </p:nvSpPr>
        <p:spPr>
          <a:xfrm>
            <a:off x="731520" y="4560570"/>
            <a:ext cx="5852160" cy="4320540"/>
          </a:xfrm>
          <a:prstGeom prst="rect">
            <a:avLst/>
          </a:prstGeom>
        </p:spPr>
        <p:txBody>
          <a:bodyPr spcFirstLastPara="1" wrap="square" lIns="96645" tIns="96645" rIns="96645" bIns="96645" anchor="t" anchorCtr="0">
            <a:noAutofit/>
          </a:bodyPr>
          <a:lstStyle/>
          <a:p>
            <a:pPr marL="0" indent="0">
              <a:buNone/>
            </a:pPr>
            <a:endParaRPr/>
          </a:p>
        </p:txBody>
      </p:sp>
    </p:spTree>
    <p:extLst>
      <p:ext uri="{BB962C8B-B14F-4D97-AF65-F5344CB8AC3E}">
        <p14:creationId xmlns:p14="http://schemas.microsoft.com/office/powerpoint/2010/main" val="1163087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43fb65a912_0_44: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43fb65a912_0_44:notes"/>
          <p:cNvSpPr txBox="1">
            <a:spLocks noGrp="1"/>
          </p:cNvSpPr>
          <p:nvPr>
            <p:ph type="body" idx="1"/>
          </p:nvPr>
        </p:nvSpPr>
        <p:spPr>
          <a:xfrm>
            <a:off x="731520" y="4560570"/>
            <a:ext cx="5852160" cy="4320540"/>
          </a:xfrm>
          <a:prstGeom prst="rect">
            <a:avLst/>
          </a:prstGeom>
        </p:spPr>
        <p:txBody>
          <a:bodyPr spcFirstLastPara="1" wrap="square" lIns="96645" tIns="96645" rIns="96645" bIns="96645" anchor="t" anchorCtr="0">
            <a:noAutofit/>
          </a:bodyPr>
          <a:lstStyle/>
          <a:p>
            <a:pPr marL="0" indent="0">
              <a:buNone/>
            </a:pPr>
            <a:endParaRPr/>
          </a:p>
        </p:txBody>
      </p:sp>
    </p:spTree>
    <p:extLst>
      <p:ext uri="{BB962C8B-B14F-4D97-AF65-F5344CB8AC3E}">
        <p14:creationId xmlns:p14="http://schemas.microsoft.com/office/powerpoint/2010/main" val="278417005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43fb65a912_0_27: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43fb65a912_0_27:notes"/>
          <p:cNvSpPr txBox="1">
            <a:spLocks noGrp="1"/>
          </p:cNvSpPr>
          <p:nvPr>
            <p:ph type="body" idx="1"/>
          </p:nvPr>
        </p:nvSpPr>
        <p:spPr>
          <a:xfrm>
            <a:off x="731520" y="4560570"/>
            <a:ext cx="5852160" cy="4320540"/>
          </a:xfrm>
          <a:prstGeom prst="rect">
            <a:avLst/>
          </a:prstGeom>
        </p:spPr>
        <p:txBody>
          <a:bodyPr spcFirstLastPara="1" wrap="square" lIns="96645" tIns="96645" rIns="96645" bIns="96645" anchor="t" anchorCtr="0">
            <a:noAutofit/>
          </a:bodyPr>
          <a:lstStyle/>
          <a:p>
            <a:pPr marL="0" indent="0">
              <a:buNone/>
            </a:pPr>
            <a:endParaRPr/>
          </a:p>
        </p:txBody>
      </p:sp>
    </p:spTree>
    <p:extLst>
      <p:ext uri="{BB962C8B-B14F-4D97-AF65-F5344CB8AC3E}">
        <p14:creationId xmlns:p14="http://schemas.microsoft.com/office/powerpoint/2010/main" val="404424913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43fb65a912_0_39: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43fb65a912_0_39:notes"/>
          <p:cNvSpPr txBox="1">
            <a:spLocks noGrp="1"/>
          </p:cNvSpPr>
          <p:nvPr>
            <p:ph type="body" idx="1"/>
          </p:nvPr>
        </p:nvSpPr>
        <p:spPr>
          <a:xfrm>
            <a:off x="731520" y="4560570"/>
            <a:ext cx="5852160" cy="4320540"/>
          </a:xfrm>
          <a:prstGeom prst="rect">
            <a:avLst/>
          </a:prstGeom>
        </p:spPr>
        <p:txBody>
          <a:bodyPr spcFirstLastPara="1" wrap="square" lIns="96645" tIns="96645" rIns="96645" bIns="96645" anchor="t" anchorCtr="0">
            <a:noAutofit/>
          </a:bodyPr>
          <a:lstStyle/>
          <a:p>
            <a:pPr marL="0" indent="0">
              <a:buNone/>
            </a:pPr>
            <a:endParaRPr/>
          </a:p>
        </p:txBody>
      </p:sp>
    </p:spTree>
    <p:extLst>
      <p:ext uri="{BB962C8B-B14F-4D97-AF65-F5344CB8AC3E}">
        <p14:creationId xmlns:p14="http://schemas.microsoft.com/office/powerpoint/2010/main" val="304590048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94787733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7874373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9521714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60681868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1241185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43fb65a912_0_39: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43fb65a912_0_39:notes"/>
          <p:cNvSpPr txBox="1">
            <a:spLocks noGrp="1"/>
          </p:cNvSpPr>
          <p:nvPr>
            <p:ph type="body" idx="1"/>
          </p:nvPr>
        </p:nvSpPr>
        <p:spPr>
          <a:xfrm>
            <a:off x="731520" y="4560570"/>
            <a:ext cx="5852160" cy="4320540"/>
          </a:xfrm>
          <a:prstGeom prst="rect">
            <a:avLst/>
          </a:prstGeom>
        </p:spPr>
        <p:txBody>
          <a:bodyPr spcFirstLastPara="1" wrap="square" lIns="96645" tIns="96645" rIns="96645" bIns="96645" anchor="t" anchorCtr="0">
            <a:noAutofit/>
          </a:bodyPr>
          <a:lstStyle/>
          <a:p>
            <a:pPr marL="0" indent="0">
              <a:buNone/>
            </a:pPr>
            <a:endParaRPr/>
          </a:p>
        </p:txBody>
      </p:sp>
    </p:spTree>
    <p:extLst>
      <p:ext uri="{BB962C8B-B14F-4D97-AF65-F5344CB8AC3E}">
        <p14:creationId xmlns:p14="http://schemas.microsoft.com/office/powerpoint/2010/main" val="361413973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9217937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3249608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41865949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25215196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3332893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35414115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18103288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9825723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17918860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55016928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74907316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294185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43fb65a912_0_39: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43fb65a912_0_39:notes"/>
          <p:cNvSpPr txBox="1">
            <a:spLocks noGrp="1"/>
          </p:cNvSpPr>
          <p:nvPr>
            <p:ph type="body" idx="1"/>
          </p:nvPr>
        </p:nvSpPr>
        <p:spPr>
          <a:xfrm>
            <a:off x="731520" y="4560570"/>
            <a:ext cx="5852160" cy="4320540"/>
          </a:xfrm>
          <a:prstGeom prst="rect">
            <a:avLst/>
          </a:prstGeom>
        </p:spPr>
        <p:txBody>
          <a:bodyPr spcFirstLastPara="1" wrap="square" lIns="96645" tIns="96645" rIns="96645" bIns="96645" anchor="t" anchorCtr="0">
            <a:noAutofit/>
          </a:bodyPr>
          <a:lstStyle/>
          <a:p>
            <a:pPr marL="0" indent="0">
              <a:buNone/>
            </a:pPr>
            <a:endParaRPr/>
          </a:p>
        </p:txBody>
      </p:sp>
    </p:spTree>
    <p:extLst>
      <p:ext uri="{BB962C8B-B14F-4D97-AF65-F5344CB8AC3E}">
        <p14:creationId xmlns:p14="http://schemas.microsoft.com/office/powerpoint/2010/main" val="372723404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43fb65a912_0_39: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43fb65a912_0_39:notes"/>
          <p:cNvSpPr txBox="1">
            <a:spLocks noGrp="1"/>
          </p:cNvSpPr>
          <p:nvPr>
            <p:ph type="body" idx="1"/>
          </p:nvPr>
        </p:nvSpPr>
        <p:spPr>
          <a:xfrm>
            <a:off x="731520" y="4560570"/>
            <a:ext cx="5852160" cy="4320540"/>
          </a:xfrm>
          <a:prstGeom prst="rect">
            <a:avLst/>
          </a:prstGeom>
        </p:spPr>
        <p:txBody>
          <a:bodyPr spcFirstLastPara="1" wrap="square" lIns="96645" tIns="96645" rIns="96645" bIns="96645" anchor="t" anchorCtr="0">
            <a:noAutofit/>
          </a:bodyPr>
          <a:lstStyle/>
          <a:p>
            <a:pPr marL="0" indent="0">
              <a:buNone/>
            </a:pPr>
            <a:endParaRPr/>
          </a:p>
        </p:txBody>
      </p:sp>
    </p:spTree>
    <p:extLst>
      <p:ext uri="{BB962C8B-B14F-4D97-AF65-F5344CB8AC3E}">
        <p14:creationId xmlns:p14="http://schemas.microsoft.com/office/powerpoint/2010/main" val="287783990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43fb65a912_0_39: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43fb65a912_0_39:notes"/>
          <p:cNvSpPr txBox="1">
            <a:spLocks noGrp="1"/>
          </p:cNvSpPr>
          <p:nvPr>
            <p:ph type="body" idx="1"/>
          </p:nvPr>
        </p:nvSpPr>
        <p:spPr>
          <a:xfrm>
            <a:off x="731520" y="4560570"/>
            <a:ext cx="5852160" cy="4320540"/>
          </a:xfrm>
          <a:prstGeom prst="rect">
            <a:avLst/>
          </a:prstGeom>
        </p:spPr>
        <p:txBody>
          <a:bodyPr spcFirstLastPara="1" wrap="square" lIns="96645" tIns="96645" rIns="96645" bIns="96645" anchor="t" anchorCtr="0">
            <a:noAutofit/>
          </a:bodyPr>
          <a:lstStyle/>
          <a:p>
            <a:pPr marL="0" indent="0">
              <a:buNone/>
            </a:pPr>
            <a:endParaRPr/>
          </a:p>
        </p:txBody>
      </p:sp>
    </p:spTree>
    <p:extLst>
      <p:ext uri="{BB962C8B-B14F-4D97-AF65-F5344CB8AC3E}">
        <p14:creationId xmlns:p14="http://schemas.microsoft.com/office/powerpoint/2010/main" val="229129373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43fb65a912_0_39: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43fb65a912_0_39:notes"/>
          <p:cNvSpPr txBox="1">
            <a:spLocks noGrp="1"/>
          </p:cNvSpPr>
          <p:nvPr>
            <p:ph type="body" idx="1"/>
          </p:nvPr>
        </p:nvSpPr>
        <p:spPr>
          <a:xfrm>
            <a:off x="731520" y="4560570"/>
            <a:ext cx="5852160" cy="4320540"/>
          </a:xfrm>
          <a:prstGeom prst="rect">
            <a:avLst/>
          </a:prstGeom>
        </p:spPr>
        <p:txBody>
          <a:bodyPr spcFirstLastPara="1" wrap="square" lIns="96645" tIns="96645" rIns="96645" bIns="96645" anchor="t" anchorCtr="0">
            <a:noAutofit/>
          </a:bodyPr>
          <a:lstStyle/>
          <a:p>
            <a:pPr marL="0" indent="0">
              <a:buNone/>
            </a:pPr>
            <a:endParaRPr/>
          </a:p>
        </p:txBody>
      </p:sp>
    </p:spTree>
    <p:extLst>
      <p:ext uri="{BB962C8B-B14F-4D97-AF65-F5344CB8AC3E}">
        <p14:creationId xmlns:p14="http://schemas.microsoft.com/office/powerpoint/2010/main" val="405890600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92019048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43fb65a912_0_39: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43fb65a912_0_39:notes"/>
          <p:cNvSpPr txBox="1">
            <a:spLocks noGrp="1"/>
          </p:cNvSpPr>
          <p:nvPr>
            <p:ph type="body" idx="1"/>
          </p:nvPr>
        </p:nvSpPr>
        <p:spPr>
          <a:xfrm>
            <a:off x="731520" y="4560570"/>
            <a:ext cx="5852160" cy="4320540"/>
          </a:xfrm>
          <a:prstGeom prst="rect">
            <a:avLst/>
          </a:prstGeom>
        </p:spPr>
        <p:txBody>
          <a:bodyPr spcFirstLastPara="1" wrap="square" lIns="96645" tIns="96645" rIns="96645" bIns="96645" anchor="t" anchorCtr="0">
            <a:noAutofit/>
          </a:bodyPr>
          <a:lstStyle/>
          <a:p>
            <a:pPr marL="0" indent="0">
              <a:buNone/>
            </a:pPr>
            <a:endParaRPr/>
          </a:p>
        </p:txBody>
      </p:sp>
    </p:spTree>
    <p:extLst>
      <p:ext uri="{BB962C8B-B14F-4D97-AF65-F5344CB8AC3E}">
        <p14:creationId xmlns:p14="http://schemas.microsoft.com/office/powerpoint/2010/main" val="69486756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43fb65a912_0_39: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43fb65a912_0_39:notes"/>
          <p:cNvSpPr txBox="1">
            <a:spLocks noGrp="1"/>
          </p:cNvSpPr>
          <p:nvPr>
            <p:ph type="body" idx="1"/>
          </p:nvPr>
        </p:nvSpPr>
        <p:spPr>
          <a:xfrm>
            <a:off x="731520" y="4560570"/>
            <a:ext cx="5852160" cy="4320540"/>
          </a:xfrm>
          <a:prstGeom prst="rect">
            <a:avLst/>
          </a:prstGeom>
        </p:spPr>
        <p:txBody>
          <a:bodyPr spcFirstLastPara="1" wrap="square" lIns="96645" tIns="96645" rIns="96645" bIns="96645" anchor="t" anchorCtr="0">
            <a:noAutofit/>
          </a:bodyPr>
          <a:lstStyle/>
          <a:p>
            <a:pPr marL="0" indent="0">
              <a:buNone/>
            </a:pPr>
            <a:endParaRPr/>
          </a:p>
        </p:txBody>
      </p:sp>
    </p:spTree>
    <p:extLst>
      <p:ext uri="{BB962C8B-B14F-4D97-AF65-F5344CB8AC3E}">
        <p14:creationId xmlns:p14="http://schemas.microsoft.com/office/powerpoint/2010/main" val="3371841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70204631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43fb65a912_0_0: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43fb65a912_0_0:notes"/>
          <p:cNvSpPr txBox="1">
            <a:spLocks noGrp="1"/>
          </p:cNvSpPr>
          <p:nvPr>
            <p:ph type="body" idx="1"/>
          </p:nvPr>
        </p:nvSpPr>
        <p:spPr>
          <a:xfrm>
            <a:off x="731520" y="4560570"/>
            <a:ext cx="5852160" cy="4320540"/>
          </a:xfrm>
          <a:prstGeom prst="rect">
            <a:avLst/>
          </a:prstGeom>
        </p:spPr>
        <p:txBody>
          <a:bodyPr spcFirstLastPara="1" wrap="square" lIns="96645" tIns="96645" rIns="96645" bIns="96645" anchor="t" anchorCtr="0">
            <a:noAutofit/>
          </a:bodyPr>
          <a:lstStyle/>
          <a:p>
            <a:pPr marL="0" indent="0">
              <a:buNone/>
            </a:pPr>
            <a:endParaRPr/>
          </a:p>
        </p:txBody>
      </p:sp>
    </p:spTree>
    <p:extLst>
      <p:ext uri="{BB962C8B-B14F-4D97-AF65-F5344CB8AC3E}">
        <p14:creationId xmlns:p14="http://schemas.microsoft.com/office/powerpoint/2010/main" val="52893059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43fb65a912_0_39: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43fb65a912_0_39:notes"/>
          <p:cNvSpPr txBox="1">
            <a:spLocks noGrp="1"/>
          </p:cNvSpPr>
          <p:nvPr>
            <p:ph type="body" idx="1"/>
          </p:nvPr>
        </p:nvSpPr>
        <p:spPr>
          <a:xfrm>
            <a:off x="731520" y="4560570"/>
            <a:ext cx="5852160" cy="4320540"/>
          </a:xfrm>
          <a:prstGeom prst="rect">
            <a:avLst/>
          </a:prstGeom>
        </p:spPr>
        <p:txBody>
          <a:bodyPr spcFirstLastPara="1" wrap="square" lIns="96645" tIns="96645" rIns="96645" bIns="96645" anchor="t" anchorCtr="0">
            <a:noAutofit/>
          </a:bodyPr>
          <a:lstStyle/>
          <a:p>
            <a:pPr marL="0" indent="0">
              <a:buNone/>
            </a:pPr>
            <a:endParaRPr/>
          </a:p>
        </p:txBody>
      </p:sp>
    </p:spTree>
    <p:extLst>
      <p:ext uri="{BB962C8B-B14F-4D97-AF65-F5344CB8AC3E}">
        <p14:creationId xmlns:p14="http://schemas.microsoft.com/office/powerpoint/2010/main" val="162977480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8991687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28872953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43fb65a912_0_39: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43fb65a912_0_39:notes"/>
          <p:cNvSpPr txBox="1">
            <a:spLocks noGrp="1"/>
          </p:cNvSpPr>
          <p:nvPr>
            <p:ph type="body" idx="1"/>
          </p:nvPr>
        </p:nvSpPr>
        <p:spPr>
          <a:xfrm>
            <a:off x="731520" y="4560570"/>
            <a:ext cx="5852160" cy="4320540"/>
          </a:xfrm>
          <a:prstGeom prst="rect">
            <a:avLst/>
          </a:prstGeom>
        </p:spPr>
        <p:txBody>
          <a:bodyPr spcFirstLastPara="1" wrap="square" lIns="96645" tIns="96645" rIns="96645" bIns="96645" anchor="t" anchorCtr="0">
            <a:noAutofit/>
          </a:bodyPr>
          <a:lstStyle/>
          <a:p>
            <a:pPr marL="0" indent="0">
              <a:buNone/>
            </a:pPr>
            <a:endParaRPr/>
          </a:p>
        </p:txBody>
      </p:sp>
    </p:spTree>
    <p:extLst>
      <p:ext uri="{BB962C8B-B14F-4D97-AF65-F5344CB8AC3E}">
        <p14:creationId xmlns:p14="http://schemas.microsoft.com/office/powerpoint/2010/main" val="72959099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48070862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33981820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6837254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0437893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43fb65a912_0_39: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43fb65a912_0_39:notes"/>
          <p:cNvSpPr txBox="1">
            <a:spLocks noGrp="1"/>
          </p:cNvSpPr>
          <p:nvPr>
            <p:ph type="body" idx="1"/>
          </p:nvPr>
        </p:nvSpPr>
        <p:spPr>
          <a:xfrm>
            <a:off x="731520" y="4560570"/>
            <a:ext cx="5852160" cy="4320540"/>
          </a:xfrm>
          <a:prstGeom prst="rect">
            <a:avLst/>
          </a:prstGeom>
        </p:spPr>
        <p:txBody>
          <a:bodyPr spcFirstLastPara="1" wrap="square" lIns="96645" tIns="96645" rIns="96645" bIns="96645" anchor="t" anchorCtr="0">
            <a:noAutofit/>
          </a:bodyPr>
          <a:lstStyle/>
          <a:p>
            <a:pPr marL="0" indent="0">
              <a:buNone/>
            </a:pPr>
            <a:endParaRPr/>
          </a:p>
        </p:txBody>
      </p:sp>
    </p:spTree>
    <p:extLst>
      <p:ext uri="{BB962C8B-B14F-4D97-AF65-F5344CB8AC3E}">
        <p14:creationId xmlns:p14="http://schemas.microsoft.com/office/powerpoint/2010/main" val="35445624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71748819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82258438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82875893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9487578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49819398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53874613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32403568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43fb65a912_0_39: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43fb65a912_0_39:notes"/>
          <p:cNvSpPr txBox="1">
            <a:spLocks noGrp="1"/>
          </p:cNvSpPr>
          <p:nvPr>
            <p:ph type="body" idx="1"/>
          </p:nvPr>
        </p:nvSpPr>
        <p:spPr>
          <a:xfrm>
            <a:off x="731520" y="4560570"/>
            <a:ext cx="5852160" cy="4320540"/>
          </a:xfrm>
          <a:prstGeom prst="rect">
            <a:avLst/>
          </a:prstGeom>
        </p:spPr>
        <p:txBody>
          <a:bodyPr spcFirstLastPara="1" wrap="square" lIns="96645" tIns="96645" rIns="96645" bIns="96645" anchor="t" anchorCtr="0">
            <a:noAutofit/>
          </a:bodyPr>
          <a:lstStyle/>
          <a:p>
            <a:pPr marL="0" indent="0">
              <a:buNone/>
            </a:pPr>
            <a:endParaRPr/>
          </a:p>
        </p:txBody>
      </p:sp>
    </p:spTree>
    <p:extLst>
      <p:ext uri="{BB962C8B-B14F-4D97-AF65-F5344CB8AC3E}">
        <p14:creationId xmlns:p14="http://schemas.microsoft.com/office/powerpoint/2010/main" val="405482037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7061631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10638340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0116353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91489290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19048866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97753040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08015631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94892155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43fb65a912_0_0: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43fb65a912_0_0:notes"/>
          <p:cNvSpPr txBox="1">
            <a:spLocks noGrp="1"/>
          </p:cNvSpPr>
          <p:nvPr>
            <p:ph type="body" idx="1"/>
          </p:nvPr>
        </p:nvSpPr>
        <p:spPr>
          <a:xfrm>
            <a:off x="731520" y="4560570"/>
            <a:ext cx="5852160" cy="4320540"/>
          </a:xfrm>
          <a:prstGeom prst="rect">
            <a:avLst/>
          </a:prstGeom>
        </p:spPr>
        <p:txBody>
          <a:bodyPr spcFirstLastPara="1" wrap="square" lIns="96645" tIns="96645" rIns="96645" bIns="96645" anchor="t" anchorCtr="0">
            <a:noAutofit/>
          </a:bodyPr>
          <a:lstStyle/>
          <a:p>
            <a:pPr marL="0" indent="0">
              <a:buNone/>
            </a:pPr>
            <a:endParaRPr/>
          </a:p>
        </p:txBody>
      </p:sp>
    </p:spTree>
    <p:extLst>
      <p:ext uri="{BB962C8B-B14F-4D97-AF65-F5344CB8AC3E}">
        <p14:creationId xmlns:p14="http://schemas.microsoft.com/office/powerpoint/2010/main" val="131131110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85920434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81254925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6477352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0192309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7479913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2.tif"/><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hyperlink" Target="https://sites.google.com/site/miyminimichoel" TargetMode="External"/><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8" y="744575"/>
            <a:ext cx="8520600" cy="2052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This </a:t>
            </a:r>
            <a:r>
              <a:rPr lang="en" dirty="0" smtClean="0"/>
              <a:t>year’s calendar</a:t>
            </a:r>
            <a:endParaRPr dirty="0"/>
          </a:p>
        </p:txBody>
      </p:sp>
      <p:sp>
        <p:nvSpPr>
          <p:cNvPr id="55" name="Google Shape;55;p13"/>
          <p:cNvSpPr txBox="1">
            <a:spLocks noGrp="1"/>
          </p:cNvSpPr>
          <p:nvPr>
            <p:ph type="subTitle" idx="1"/>
          </p:nvPr>
        </p:nvSpPr>
        <p:spPr>
          <a:xfrm>
            <a:off x="311708" y="2394854"/>
            <a:ext cx="8520600" cy="986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solidFill>
                  <a:srgbClr val="000000"/>
                </a:solidFill>
              </a:rPr>
              <a:t>How </a:t>
            </a:r>
            <a:r>
              <a:rPr lang="en" dirty="0">
                <a:solidFill>
                  <a:srgbClr val="000000"/>
                </a:solidFill>
              </a:rPr>
              <a:t>to understand it</a:t>
            </a:r>
            <a:endParaRPr dirty="0">
              <a:solidFill>
                <a:srgbClr val="000000"/>
              </a:solidFill>
            </a:endParaRPr>
          </a:p>
          <a:p>
            <a:pPr marL="0" lvl="0" indent="0" algn="ctr" rtl="0">
              <a:spcBef>
                <a:spcPts val="0"/>
              </a:spcBef>
              <a:spcAft>
                <a:spcPts val="0"/>
              </a:spcAft>
              <a:buNone/>
            </a:pPr>
            <a:r>
              <a:rPr lang="en" dirty="0">
                <a:solidFill>
                  <a:srgbClr val="000000"/>
                </a:solidFill>
              </a:rPr>
              <a:t>How to calculate it</a:t>
            </a:r>
            <a:endParaRPr dirty="0">
              <a:solidFill>
                <a:srgbClr val="000000"/>
              </a:solidFill>
            </a:endParaRPr>
          </a:p>
        </p:txBody>
      </p:sp>
      <p:sp>
        <p:nvSpPr>
          <p:cNvPr id="2" name="TextBox 1"/>
          <p:cNvSpPr txBox="1"/>
          <p:nvPr/>
        </p:nvSpPr>
        <p:spPr>
          <a:xfrm>
            <a:off x="3018263" y="3598127"/>
            <a:ext cx="3062869" cy="369332"/>
          </a:xfrm>
          <a:prstGeom prst="rect">
            <a:avLst/>
          </a:prstGeom>
          <a:noFill/>
        </p:spPr>
        <p:txBody>
          <a:bodyPr wrap="square" rtlCol="0">
            <a:spAutoFit/>
          </a:bodyPr>
          <a:lstStyle/>
          <a:p>
            <a:pPr algn="ctr"/>
            <a:r>
              <a:rPr lang="en-US" sz="1800" dirty="0" err="1" smtClean="0"/>
              <a:t>Michoel</a:t>
            </a:r>
            <a:r>
              <a:rPr lang="en-US" sz="1800" dirty="0" smtClean="0"/>
              <a:t> Reach</a:t>
            </a:r>
            <a:endParaRPr lang="en-US" sz="1800"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Overview, cont. </a:t>
            </a:r>
            <a:r>
              <a:rPr lang="en-US" dirty="0" smtClean="0"/>
              <a:t>– choose </a:t>
            </a:r>
            <a:r>
              <a:rPr lang="en-US" dirty="0"/>
              <a:t>a calendar</a:t>
            </a:r>
          </a:p>
        </p:txBody>
      </p:sp>
      <p:sp>
        <p:nvSpPr>
          <p:cNvPr id="3" name="Text Placeholder 2"/>
          <p:cNvSpPr>
            <a:spLocks noGrp="1"/>
          </p:cNvSpPr>
          <p:nvPr>
            <p:ph type="body" idx="1"/>
          </p:nvPr>
        </p:nvSpPr>
        <p:spPr/>
        <p:txBody>
          <a:bodyPr/>
          <a:lstStyle/>
          <a:p>
            <a:pPr marL="114300" indent="0">
              <a:spcBef>
                <a:spcPts val="600"/>
              </a:spcBef>
              <a:buNone/>
            </a:pPr>
            <a:r>
              <a:rPr lang="en-US" b="1" dirty="0" smtClean="0">
                <a:solidFill>
                  <a:schemeClr val="tx1"/>
                </a:solidFill>
              </a:rPr>
              <a:t>3) Find the </a:t>
            </a:r>
            <a:r>
              <a:rPr lang="en-US" b="1" dirty="0" err="1" smtClean="0">
                <a:solidFill>
                  <a:schemeClr val="tx1"/>
                </a:solidFill>
              </a:rPr>
              <a:t>molad</a:t>
            </a:r>
            <a:r>
              <a:rPr lang="en-US" b="1" dirty="0" smtClean="0">
                <a:solidFill>
                  <a:schemeClr val="tx1"/>
                </a:solidFill>
              </a:rPr>
              <a:t> for the </a:t>
            </a:r>
            <a:r>
              <a:rPr lang="en-US" b="1" i="1" dirty="0" smtClean="0">
                <a:solidFill>
                  <a:schemeClr val="tx1"/>
                </a:solidFill>
              </a:rPr>
              <a:t>next</a:t>
            </a:r>
            <a:r>
              <a:rPr lang="en-US" b="1" dirty="0" smtClean="0">
                <a:solidFill>
                  <a:schemeClr val="tx1"/>
                </a:solidFill>
              </a:rPr>
              <a:t> </a:t>
            </a:r>
            <a:r>
              <a:rPr lang="en-US" b="1" dirty="0" err="1" smtClean="0">
                <a:solidFill>
                  <a:schemeClr val="tx1"/>
                </a:solidFill>
              </a:rPr>
              <a:t>Tishrei</a:t>
            </a:r>
            <a:endParaRPr lang="en-US" b="1" dirty="0" smtClean="0">
              <a:solidFill>
                <a:schemeClr val="tx1"/>
              </a:solidFill>
            </a:endParaRPr>
          </a:p>
          <a:p>
            <a:pPr>
              <a:spcBef>
                <a:spcPts val="600"/>
              </a:spcBef>
            </a:pPr>
            <a:r>
              <a:rPr lang="en-US" dirty="0" smtClean="0">
                <a:solidFill>
                  <a:schemeClr val="tx1"/>
                </a:solidFill>
              </a:rPr>
              <a:t>Repeat the process for the following year.</a:t>
            </a:r>
          </a:p>
          <a:p>
            <a:pPr>
              <a:spcBef>
                <a:spcPts val="600"/>
              </a:spcBef>
            </a:pPr>
            <a:r>
              <a:rPr lang="en-US" dirty="0" smtClean="0">
                <a:solidFill>
                  <a:schemeClr val="tx1"/>
                </a:solidFill>
              </a:rPr>
              <a:t>To </a:t>
            </a:r>
            <a:r>
              <a:rPr lang="en-US" dirty="0">
                <a:solidFill>
                  <a:schemeClr val="tx1"/>
                </a:solidFill>
              </a:rPr>
              <a:t>the result for </a:t>
            </a:r>
            <a:r>
              <a:rPr lang="en-US" i="1" dirty="0" smtClean="0">
                <a:solidFill>
                  <a:schemeClr val="tx1"/>
                </a:solidFill>
              </a:rPr>
              <a:t>this</a:t>
            </a:r>
            <a:r>
              <a:rPr lang="en-US" dirty="0" smtClean="0">
                <a:solidFill>
                  <a:schemeClr val="tx1"/>
                </a:solidFill>
              </a:rPr>
              <a:t> </a:t>
            </a:r>
            <a:r>
              <a:rPr lang="en-US" dirty="0" err="1" smtClean="0">
                <a:solidFill>
                  <a:schemeClr val="tx1"/>
                </a:solidFill>
              </a:rPr>
              <a:t>Tishrei</a:t>
            </a:r>
            <a:r>
              <a:rPr lang="en-US" dirty="0" smtClean="0">
                <a:solidFill>
                  <a:schemeClr val="tx1"/>
                </a:solidFill>
              </a:rPr>
              <a:t>, add twelve more months worth of time (for a regular year) - or thirteen (for a leap year) - to get the </a:t>
            </a:r>
            <a:r>
              <a:rPr lang="en-US" dirty="0" err="1" smtClean="0">
                <a:solidFill>
                  <a:schemeClr val="tx1"/>
                </a:solidFill>
              </a:rPr>
              <a:t>molad</a:t>
            </a:r>
            <a:r>
              <a:rPr lang="en-US" dirty="0" smtClean="0">
                <a:solidFill>
                  <a:schemeClr val="tx1"/>
                </a:solidFill>
              </a:rPr>
              <a:t> for next year.</a:t>
            </a:r>
          </a:p>
          <a:p>
            <a:pPr>
              <a:spcBef>
                <a:spcPts val="600"/>
              </a:spcBef>
            </a:pPr>
            <a:r>
              <a:rPr lang="en-US" dirty="0" smtClean="0">
                <a:solidFill>
                  <a:schemeClr val="tx1"/>
                </a:solidFill>
              </a:rPr>
              <a:t>Again, this is an astronomical moment in time, not a day.</a:t>
            </a:r>
            <a:endParaRPr lang="en-US" dirty="0">
              <a:solidFill>
                <a:schemeClr val="tx1"/>
              </a:solidFill>
            </a:endParaRPr>
          </a:p>
        </p:txBody>
      </p:sp>
    </p:spTree>
    <p:extLst>
      <p:ext uri="{BB962C8B-B14F-4D97-AF65-F5344CB8AC3E}">
        <p14:creationId xmlns:p14="http://schemas.microsoft.com/office/powerpoint/2010/main" val="192393952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Overview, cont</a:t>
            </a:r>
            <a:r>
              <a:rPr lang="en-US" dirty="0"/>
              <a:t>. – </a:t>
            </a:r>
            <a:r>
              <a:rPr lang="en-US" dirty="0" smtClean="0"/>
              <a:t>choose </a:t>
            </a:r>
            <a:r>
              <a:rPr lang="en-US" dirty="0"/>
              <a:t>a calendar</a:t>
            </a:r>
          </a:p>
        </p:txBody>
      </p:sp>
      <p:sp>
        <p:nvSpPr>
          <p:cNvPr id="3" name="Text Placeholder 2"/>
          <p:cNvSpPr>
            <a:spLocks noGrp="1"/>
          </p:cNvSpPr>
          <p:nvPr>
            <p:ph type="body" idx="1"/>
          </p:nvPr>
        </p:nvSpPr>
        <p:spPr/>
        <p:txBody>
          <a:bodyPr/>
          <a:lstStyle/>
          <a:p>
            <a:pPr marL="114300" indent="0">
              <a:spcBef>
                <a:spcPts val="600"/>
              </a:spcBef>
              <a:buNone/>
            </a:pPr>
            <a:r>
              <a:rPr lang="en-US" b="1" dirty="0" smtClean="0">
                <a:solidFill>
                  <a:schemeClr val="tx1"/>
                </a:solidFill>
              </a:rPr>
              <a:t>4) Find the calendar day for each Rosh Hashanah.</a:t>
            </a:r>
          </a:p>
          <a:p>
            <a:pPr>
              <a:spcBef>
                <a:spcPts val="600"/>
              </a:spcBef>
            </a:pPr>
            <a:r>
              <a:rPr lang="en-US" dirty="0" smtClean="0">
                <a:solidFill>
                  <a:schemeClr val="tx1"/>
                </a:solidFill>
              </a:rPr>
              <a:t>Very often Rosh Hashanah will be on the same day as the time that the </a:t>
            </a:r>
            <a:r>
              <a:rPr lang="en-US" dirty="0" err="1" smtClean="0">
                <a:solidFill>
                  <a:schemeClr val="tx1"/>
                </a:solidFill>
              </a:rPr>
              <a:t>molad</a:t>
            </a:r>
            <a:r>
              <a:rPr lang="en-US" dirty="0" smtClean="0">
                <a:solidFill>
                  <a:schemeClr val="tx1"/>
                </a:solidFill>
              </a:rPr>
              <a:t> we calculated falls – but not always!</a:t>
            </a:r>
          </a:p>
          <a:p>
            <a:pPr>
              <a:spcBef>
                <a:spcPts val="600"/>
              </a:spcBef>
            </a:pPr>
            <a:r>
              <a:rPr lang="en-US" dirty="0" smtClean="0">
                <a:solidFill>
                  <a:schemeClr val="tx1"/>
                </a:solidFill>
              </a:rPr>
              <a:t>There are four situations that may cause it to be moved to the next day, or the day after.</a:t>
            </a:r>
          </a:p>
          <a:p>
            <a:pPr>
              <a:spcBef>
                <a:spcPts val="600"/>
              </a:spcBef>
            </a:pPr>
            <a:r>
              <a:rPr lang="en-US" dirty="0" smtClean="0">
                <a:solidFill>
                  <a:schemeClr val="tx1"/>
                </a:solidFill>
              </a:rPr>
              <a:t>These are known as the Four </a:t>
            </a:r>
            <a:r>
              <a:rPr lang="en-US" dirty="0" err="1">
                <a:solidFill>
                  <a:schemeClr val="tx1"/>
                </a:solidFill>
              </a:rPr>
              <a:t>D</a:t>
            </a:r>
            <a:r>
              <a:rPr lang="en-US" dirty="0" err="1" smtClean="0">
                <a:solidFill>
                  <a:schemeClr val="tx1"/>
                </a:solidFill>
              </a:rPr>
              <a:t>echiyos</a:t>
            </a:r>
            <a:r>
              <a:rPr lang="en-US" dirty="0" smtClean="0">
                <a:solidFill>
                  <a:schemeClr val="tx1"/>
                </a:solidFill>
              </a:rPr>
              <a:t> (</a:t>
            </a:r>
            <a:r>
              <a:rPr lang="he-IL" dirty="0" smtClean="0">
                <a:solidFill>
                  <a:schemeClr val="tx1"/>
                </a:solidFill>
              </a:rPr>
              <a:t>ד' דחיות</a:t>
            </a:r>
            <a:r>
              <a:rPr lang="en-US" dirty="0" smtClean="0">
                <a:solidFill>
                  <a:schemeClr val="tx1"/>
                </a:solidFill>
              </a:rPr>
              <a:t>).</a:t>
            </a:r>
          </a:p>
          <a:p>
            <a:pPr>
              <a:spcBef>
                <a:spcPts val="600"/>
              </a:spcBef>
            </a:pPr>
            <a:r>
              <a:rPr lang="en-US" dirty="0" smtClean="0">
                <a:solidFill>
                  <a:schemeClr val="tx1"/>
                </a:solidFill>
              </a:rPr>
              <a:t>Each resulting Rosh Hashanah is a day of the week on the calendar now, not a moment in time.</a:t>
            </a:r>
            <a:endParaRPr lang="en-US" dirty="0">
              <a:solidFill>
                <a:schemeClr val="tx1"/>
              </a:solidFill>
            </a:endParaRPr>
          </a:p>
        </p:txBody>
      </p:sp>
    </p:spTree>
    <p:extLst>
      <p:ext uri="{BB962C8B-B14F-4D97-AF65-F5344CB8AC3E}">
        <p14:creationId xmlns:p14="http://schemas.microsoft.com/office/powerpoint/2010/main" val="47485110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Overview, cont</a:t>
            </a:r>
            <a:r>
              <a:rPr lang="en-US" dirty="0"/>
              <a:t>. – </a:t>
            </a:r>
            <a:r>
              <a:rPr lang="en-US" dirty="0" smtClean="0"/>
              <a:t>choose </a:t>
            </a:r>
            <a:r>
              <a:rPr lang="en-US" dirty="0"/>
              <a:t>a calendar</a:t>
            </a:r>
          </a:p>
        </p:txBody>
      </p:sp>
      <p:sp>
        <p:nvSpPr>
          <p:cNvPr id="3" name="Text Placeholder 2"/>
          <p:cNvSpPr>
            <a:spLocks noGrp="1"/>
          </p:cNvSpPr>
          <p:nvPr>
            <p:ph type="body" idx="1"/>
          </p:nvPr>
        </p:nvSpPr>
        <p:spPr/>
        <p:txBody>
          <a:bodyPr/>
          <a:lstStyle/>
          <a:p>
            <a:pPr marL="114300" indent="0">
              <a:spcBef>
                <a:spcPts val="600"/>
              </a:spcBef>
              <a:buNone/>
            </a:pPr>
            <a:r>
              <a:rPr lang="en-US" b="1" dirty="0" smtClean="0">
                <a:solidFill>
                  <a:schemeClr val="tx1"/>
                </a:solidFill>
              </a:rPr>
              <a:t>5) Choose the calendar</a:t>
            </a:r>
          </a:p>
          <a:p>
            <a:pPr>
              <a:spcBef>
                <a:spcPts val="600"/>
              </a:spcBef>
            </a:pPr>
            <a:r>
              <a:rPr lang="en-US" dirty="0" smtClean="0">
                <a:solidFill>
                  <a:schemeClr val="tx1"/>
                </a:solidFill>
              </a:rPr>
              <a:t>From the weekday of the first Rosh Hashanah, and the second, we know the length of the year. (</a:t>
            </a:r>
            <a:r>
              <a:rPr lang="he-IL" dirty="0" smtClean="0">
                <a:solidFill>
                  <a:schemeClr val="tx1"/>
                </a:solidFill>
              </a:rPr>
              <a:t>חסירה, כסידרה, שלימה</a:t>
            </a:r>
            <a:r>
              <a:rPr lang="en-US" dirty="0" smtClean="0">
                <a:solidFill>
                  <a:schemeClr val="tx1"/>
                </a:solidFill>
              </a:rPr>
              <a:t>)</a:t>
            </a:r>
          </a:p>
          <a:p>
            <a:pPr>
              <a:spcBef>
                <a:spcPts val="600"/>
              </a:spcBef>
            </a:pPr>
            <a:r>
              <a:rPr lang="en-US" dirty="0" smtClean="0">
                <a:solidFill>
                  <a:schemeClr val="tx1"/>
                </a:solidFill>
              </a:rPr>
              <a:t>That length, plus the starting week-day, plus whether it’s a leap year or not, determines the full calendar.</a:t>
            </a:r>
          </a:p>
          <a:p>
            <a:pPr>
              <a:spcBef>
                <a:spcPts val="600"/>
              </a:spcBef>
            </a:pPr>
            <a:r>
              <a:rPr lang="en-US" dirty="0" smtClean="0">
                <a:solidFill>
                  <a:schemeClr val="tx1"/>
                </a:solidFill>
              </a:rPr>
              <a:t>There are only fourteen possible calendars.</a:t>
            </a:r>
          </a:p>
          <a:p>
            <a:pPr>
              <a:spcBef>
                <a:spcPts val="600"/>
              </a:spcBef>
            </a:pPr>
            <a:r>
              <a:rPr lang="en-US" i="1" dirty="0" smtClean="0">
                <a:solidFill>
                  <a:schemeClr val="tx1"/>
                </a:solidFill>
              </a:rPr>
              <a:t>Chazal already worked out every detail of each of them. We’re really done. </a:t>
            </a:r>
            <a:r>
              <a:rPr lang="en-US" dirty="0" smtClean="0">
                <a:solidFill>
                  <a:schemeClr val="tx1"/>
                </a:solidFill>
              </a:rPr>
              <a:t>The rest of the steps here will just describe how they did it.</a:t>
            </a:r>
          </a:p>
        </p:txBody>
      </p:sp>
    </p:spTree>
    <p:extLst>
      <p:ext uri="{BB962C8B-B14F-4D97-AF65-F5344CB8AC3E}">
        <p14:creationId xmlns:p14="http://schemas.microsoft.com/office/powerpoint/2010/main" val="32522707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Overview, cont</a:t>
            </a:r>
            <a:r>
              <a:rPr lang="en-US" dirty="0" smtClean="0"/>
              <a:t>. </a:t>
            </a:r>
            <a:r>
              <a:rPr lang="en-US" dirty="0"/>
              <a:t>– </a:t>
            </a:r>
            <a:r>
              <a:rPr lang="en-US" dirty="0" smtClean="0"/>
              <a:t>arrange the chosen calendar</a:t>
            </a:r>
            <a:endParaRPr lang="en-US" dirty="0"/>
          </a:p>
        </p:txBody>
      </p:sp>
      <p:sp>
        <p:nvSpPr>
          <p:cNvPr id="3" name="Text Placeholder 2"/>
          <p:cNvSpPr>
            <a:spLocks noGrp="1"/>
          </p:cNvSpPr>
          <p:nvPr>
            <p:ph type="body" idx="1"/>
          </p:nvPr>
        </p:nvSpPr>
        <p:spPr/>
        <p:txBody>
          <a:bodyPr/>
          <a:lstStyle/>
          <a:p>
            <a:pPr marL="114300" indent="0">
              <a:spcBef>
                <a:spcPts val="600"/>
              </a:spcBef>
              <a:buNone/>
            </a:pPr>
            <a:r>
              <a:rPr lang="en-US" b="1" dirty="0">
                <a:solidFill>
                  <a:schemeClr val="tx1"/>
                </a:solidFill>
              </a:rPr>
              <a:t>6</a:t>
            </a:r>
            <a:r>
              <a:rPr lang="en-US" b="1" dirty="0" smtClean="0">
                <a:solidFill>
                  <a:schemeClr val="tx1"/>
                </a:solidFill>
              </a:rPr>
              <a:t>) Find </a:t>
            </a:r>
            <a:r>
              <a:rPr lang="en-US" b="1" dirty="0">
                <a:solidFill>
                  <a:schemeClr val="tx1"/>
                </a:solidFill>
              </a:rPr>
              <a:t>all the days of Rosh </a:t>
            </a:r>
            <a:r>
              <a:rPr lang="en-US" b="1" dirty="0" err="1">
                <a:solidFill>
                  <a:schemeClr val="tx1"/>
                </a:solidFill>
              </a:rPr>
              <a:t>Chodesh</a:t>
            </a:r>
            <a:r>
              <a:rPr lang="en-US" b="1" dirty="0">
                <a:solidFill>
                  <a:schemeClr val="tx1"/>
                </a:solidFill>
              </a:rPr>
              <a:t>, and all the </a:t>
            </a:r>
            <a:r>
              <a:rPr lang="en-US" b="1" dirty="0" err="1">
                <a:solidFill>
                  <a:schemeClr val="tx1"/>
                </a:solidFill>
              </a:rPr>
              <a:t>yomim</a:t>
            </a:r>
            <a:r>
              <a:rPr lang="en-US" b="1" dirty="0">
                <a:solidFill>
                  <a:schemeClr val="tx1"/>
                </a:solidFill>
              </a:rPr>
              <a:t> </a:t>
            </a:r>
            <a:r>
              <a:rPr lang="en-US" b="1" dirty="0" err="1">
                <a:solidFill>
                  <a:schemeClr val="tx1"/>
                </a:solidFill>
              </a:rPr>
              <a:t>tovim</a:t>
            </a:r>
            <a:r>
              <a:rPr lang="en-US" b="1" dirty="0">
                <a:solidFill>
                  <a:schemeClr val="tx1"/>
                </a:solidFill>
              </a:rPr>
              <a:t>.</a:t>
            </a:r>
          </a:p>
          <a:p>
            <a:pPr>
              <a:spcBef>
                <a:spcPts val="600"/>
              </a:spcBef>
            </a:pPr>
            <a:r>
              <a:rPr lang="en-US" dirty="0" smtClean="0">
                <a:solidFill>
                  <a:schemeClr val="tx1"/>
                </a:solidFill>
              </a:rPr>
              <a:t>Once we know whether the year is a regular or leap year, and which weekdays are Rosh Hashanah at the beginning and end, we know the total number of days in the year.</a:t>
            </a:r>
          </a:p>
          <a:p>
            <a:pPr>
              <a:spcBef>
                <a:spcPts val="600"/>
              </a:spcBef>
            </a:pPr>
            <a:r>
              <a:rPr lang="en-US" dirty="0" smtClean="0">
                <a:solidFill>
                  <a:schemeClr val="tx1"/>
                </a:solidFill>
              </a:rPr>
              <a:t>That tells us the lengths of each of the months, and gives us the days of Rosh </a:t>
            </a:r>
            <a:r>
              <a:rPr lang="en-US" dirty="0" err="1" smtClean="0">
                <a:solidFill>
                  <a:schemeClr val="tx1"/>
                </a:solidFill>
              </a:rPr>
              <a:t>Chodesh</a:t>
            </a:r>
            <a:r>
              <a:rPr lang="en-US" dirty="0" smtClean="0">
                <a:solidFill>
                  <a:schemeClr val="tx1"/>
                </a:solidFill>
              </a:rPr>
              <a:t> for each month.</a:t>
            </a:r>
          </a:p>
          <a:p>
            <a:pPr>
              <a:spcBef>
                <a:spcPts val="600"/>
              </a:spcBef>
            </a:pPr>
            <a:r>
              <a:rPr lang="en-US" dirty="0" smtClean="0">
                <a:solidFill>
                  <a:schemeClr val="tx1"/>
                </a:solidFill>
              </a:rPr>
              <a:t>Each of the </a:t>
            </a:r>
            <a:r>
              <a:rPr lang="en-US" dirty="0" err="1">
                <a:solidFill>
                  <a:schemeClr val="tx1"/>
                </a:solidFill>
              </a:rPr>
              <a:t>y</a:t>
            </a:r>
            <a:r>
              <a:rPr lang="en-US" dirty="0" err="1" smtClean="0">
                <a:solidFill>
                  <a:schemeClr val="tx1"/>
                </a:solidFill>
              </a:rPr>
              <a:t>omim</a:t>
            </a:r>
            <a:r>
              <a:rPr lang="en-US" dirty="0" smtClean="0">
                <a:solidFill>
                  <a:schemeClr val="tx1"/>
                </a:solidFill>
              </a:rPr>
              <a:t> </a:t>
            </a:r>
            <a:r>
              <a:rPr lang="en-US" dirty="0" err="1">
                <a:solidFill>
                  <a:schemeClr val="tx1"/>
                </a:solidFill>
              </a:rPr>
              <a:t>t</a:t>
            </a:r>
            <a:r>
              <a:rPr lang="en-US" dirty="0" err="1" smtClean="0">
                <a:solidFill>
                  <a:schemeClr val="tx1"/>
                </a:solidFill>
              </a:rPr>
              <a:t>ovim</a:t>
            </a:r>
            <a:r>
              <a:rPr lang="en-US" dirty="0" smtClean="0">
                <a:solidFill>
                  <a:schemeClr val="tx1"/>
                </a:solidFill>
              </a:rPr>
              <a:t> is on a particular date in the calendar and is now determined as well.</a:t>
            </a:r>
            <a:endParaRPr lang="en-US" dirty="0">
              <a:solidFill>
                <a:schemeClr val="tx1"/>
              </a:solidFill>
            </a:endParaRPr>
          </a:p>
        </p:txBody>
      </p:sp>
    </p:spTree>
    <p:extLst>
      <p:ext uri="{BB962C8B-B14F-4D97-AF65-F5344CB8AC3E}">
        <p14:creationId xmlns:p14="http://schemas.microsoft.com/office/powerpoint/2010/main" val="94124741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Overview, cont. – </a:t>
            </a:r>
            <a:r>
              <a:rPr lang="en-US" dirty="0" smtClean="0"/>
              <a:t>arrange </a:t>
            </a:r>
            <a:r>
              <a:rPr lang="en-US" dirty="0"/>
              <a:t>the chosen calendar</a:t>
            </a:r>
          </a:p>
        </p:txBody>
      </p:sp>
      <p:sp>
        <p:nvSpPr>
          <p:cNvPr id="3" name="Text Placeholder 2"/>
          <p:cNvSpPr>
            <a:spLocks noGrp="1"/>
          </p:cNvSpPr>
          <p:nvPr>
            <p:ph type="body" idx="1"/>
          </p:nvPr>
        </p:nvSpPr>
        <p:spPr/>
        <p:txBody>
          <a:bodyPr/>
          <a:lstStyle/>
          <a:p>
            <a:pPr marL="114300" indent="0">
              <a:spcBef>
                <a:spcPts val="600"/>
              </a:spcBef>
              <a:buNone/>
            </a:pPr>
            <a:r>
              <a:rPr lang="en-US" b="1" dirty="0">
                <a:solidFill>
                  <a:schemeClr val="tx1"/>
                </a:solidFill>
              </a:rPr>
              <a:t>7</a:t>
            </a:r>
            <a:r>
              <a:rPr lang="en-US" b="1" dirty="0" smtClean="0">
                <a:solidFill>
                  <a:schemeClr val="tx1"/>
                </a:solidFill>
              </a:rPr>
              <a:t>) Determine the Torah readings (</a:t>
            </a:r>
            <a:r>
              <a:rPr lang="he-IL" b="1" dirty="0" smtClean="0">
                <a:solidFill>
                  <a:schemeClr val="tx1"/>
                </a:solidFill>
              </a:rPr>
              <a:t>סדרות</a:t>
            </a:r>
            <a:r>
              <a:rPr lang="en-US" b="1" dirty="0" smtClean="0">
                <a:solidFill>
                  <a:schemeClr val="tx1"/>
                </a:solidFill>
              </a:rPr>
              <a:t>).</a:t>
            </a:r>
          </a:p>
          <a:p>
            <a:pPr>
              <a:spcBef>
                <a:spcPts val="600"/>
              </a:spcBef>
            </a:pPr>
            <a:r>
              <a:rPr lang="en-US" dirty="0" smtClean="0">
                <a:solidFill>
                  <a:schemeClr val="tx1"/>
                </a:solidFill>
              </a:rPr>
              <a:t>Now that the calendar is set up, we can see how many weekly Torah readings are needed – just count available </a:t>
            </a:r>
            <a:r>
              <a:rPr lang="en-US" dirty="0" err="1" smtClean="0">
                <a:solidFill>
                  <a:schemeClr val="tx1"/>
                </a:solidFill>
              </a:rPr>
              <a:t>Shabboses</a:t>
            </a:r>
            <a:r>
              <a:rPr lang="en-US" dirty="0" smtClean="0">
                <a:solidFill>
                  <a:schemeClr val="tx1"/>
                </a:solidFill>
              </a:rPr>
              <a:t>.</a:t>
            </a:r>
          </a:p>
          <a:p>
            <a:pPr>
              <a:spcBef>
                <a:spcPts val="600"/>
              </a:spcBef>
            </a:pPr>
            <a:r>
              <a:rPr lang="en-US" dirty="0" smtClean="0">
                <a:solidFill>
                  <a:schemeClr val="tx1"/>
                </a:solidFill>
              </a:rPr>
              <a:t>We decide how many </a:t>
            </a:r>
            <a:r>
              <a:rPr lang="en-US" dirty="0" err="1" smtClean="0">
                <a:solidFill>
                  <a:schemeClr val="tx1"/>
                </a:solidFill>
              </a:rPr>
              <a:t>parshiyos</a:t>
            </a:r>
            <a:r>
              <a:rPr lang="en-US" dirty="0" smtClean="0">
                <a:solidFill>
                  <a:schemeClr val="tx1"/>
                </a:solidFill>
              </a:rPr>
              <a:t> need to be doubled up to fit.</a:t>
            </a:r>
          </a:p>
          <a:p>
            <a:pPr>
              <a:spcBef>
                <a:spcPts val="600"/>
              </a:spcBef>
            </a:pPr>
            <a:r>
              <a:rPr lang="en-US" dirty="0" smtClean="0">
                <a:solidFill>
                  <a:schemeClr val="tx1"/>
                </a:solidFill>
              </a:rPr>
              <a:t>This was already done by Chazal for every possible calendar, but they gave some principles for how they decided which ones to double up.</a:t>
            </a:r>
          </a:p>
          <a:p>
            <a:pPr>
              <a:spcBef>
                <a:spcPts val="600"/>
              </a:spcBef>
            </a:pPr>
            <a:r>
              <a:rPr lang="en-US" dirty="0" smtClean="0">
                <a:solidFill>
                  <a:schemeClr val="tx1"/>
                </a:solidFill>
              </a:rPr>
              <a:t>The results can be different in </a:t>
            </a:r>
            <a:r>
              <a:rPr lang="en-US" dirty="0" err="1" smtClean="0">
                <a:solidFill>
                  <a:schemeClr val="tx1"/>
                </a:solidFill>
              </a:rPr>
              <a:t>Eretz</a:t>
            </a:r>
            <a:r>
              <a:rPr lang="en-US" dirty="0" smtClean="0">
                <a:solidFill>
                  <a:schemeClr val="tx1"/>
                </a:solidFill>
              </a:rPr>
              <a:t> </a:t>
            </a:r>
            <a:r>
              <a:rPr lang="en-US" dirty="0" err="1" smtClean="0">
                <a:solidFill>
                  <a:schemeClr val="tx1"/>
                </a:solidFill>
              </a:rPr>
              <a:t>Yisroel</a:t>
            </a:r>
            <a:r>
              <a:rPr lang="en-US" dirty="0" smtClean="0">
                <a:solidFill>
                  <a:schemeClr val="tx1"/>
                </a:solidFill>
              </a:rPr>
              <a:t> and in </a:t>
            </a:r>
            <a:r>
              <a:rPr lang="en-US" dirty="0" err="1">
                <a:solidFill>
                  <a:schemeClr val="tx1"/>
                </a:solidFill>
              </a:rPr>
              <a:t>c</a:t>
            </a:r>
            <a:r>
              <a:rPr lang="en-US" dirty="0" err="1" smtClean="0">
                <a:solidFill>
                  <a:schemeClr val="tx1"/>
                </a:solidFill>
              </a:rPr>
              <a:t>hutzah</a:t>
            </a:r>
            <a:r>
              <a:rPr lang="en-US" dirty="0" smtClean="0">
                <a:solidFill>
                  <a:schemeClr val="tx1"/>
                </a:solidFill>
              </a:rPr>
              <a:t> </a:t>
            </a:r>
            <a:r>
              <a:rPr lang="en-US" dirty="0" err="1">
                <a:solidFill>
                  <a:schemeClr val="tx1"/>
                </a:solidFill>
              </a:rPr>
              <a:t>l</a:t>
            </a:r>
            <a:r>
              <a:rPr lang="en-US" dirty="0" err="1" smtClean="0">
                <a:solidFill>
                  <a:schemeClr val="tx1"/>
                </a:solidFill>
              </a:rPr>
              <a:t>a’aretz</a:t>
            </a:r>
            <a:r>
              <a:rPr lang="en-US" dirty="0" smtClean="0">
                <a:solidFill>
                  <a:schemeClr val="tx1"/>
                </a:solidFill>
              </a:rPr>
              <a:t>.</a:t>
            </a:r>
            <a:endParaRPr lang="en-US" dirty="0">
              <a:solidFill>
                <a:schemeClr val="tx1"/>
              </a:solidFill>
            </a:endParaRPr>
          </a:p>
        </p:txBody>
      </p:sp>
    </p:spTree>
    <p:extLst>
      <p:ext uri="{BB962C8B-B14F-4D97-AF65-F5344CB8AC3E}">
        <p14:creationId xmlns:p14="http://schemas.microsoft.com/office/powerpoint/2010/main" val="337177745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Overview, cont. – </a:t>
            </a:r>
            <a:r>
              <a:rPr lang="en-US" dirty="0" smtClean="0"/>
              <a:t>arrange </a:t>
            </a:r>
            <a:r>
              <a:rPr lang="en-US" dirty="0"/>
              <a:t>the chosen calendar</a:t>
            </a:r>
          </a:p>
        </p:txBody>
      </p:sp>
      <p:sp>
        <p:nvSpPr>
          <p:cNvPr id="3" name="Text Placeholder 2"/>
          <p:cNvSpPr>
            <a:spLocks noGrp="1"/>
          </p:cNvSpPr>
          <p:nvPr>
            <p:ph type="body" idx="1"/>
          </p:nvPr>
        </p:nvSpPr>
        <p:spPr/>
        <p:txBody>
          <a:bodyPr/>
          <a:lstStyle/>
          <a:p>
            <a:pPr marL="114300" indent="0">
              <a:spcBef>
                <a:spcPts val="600"/>
              </a:spcBef>
              <a:buNone/>
            </a:pPr>
            <a:r>
              <a:rPr lang="en-US" b="1" dirty="0">
                <a:solidFill>
                  <a:schemeClr val="tx1"/>
                </a:solidFill>
              </a:rPr>
              <a:t>8</a:t>
            </a:r>
            <a:r>
              <a:rPr lang="en-US" b="1" dirty="0" smtClean="0">
                <a:solidFill>
                  <a:schemeClr val="tx1"/>
                </a:solidFill>
              </a:rPr>
              <a:t>) Connect </a:t>
            </a:r>
            <a:r>
              <a:rPr lang="en-US" b="1" dirty="0">
                <a:solidFill>
                  <a:schemeClr val="tx1"/>
                </a:solidFill>
              </a:rPr>
              <a:t>the calendar to the </a:t>
            </a:r>
            <a:r>
              <a:rPr lang="en-US" b="1" dirty="0" smtClean="0">
                <a:solidFill>
                  <a:schemeClr val="tx1"/>
                </a:solidFill>
              </a:rPr>
              <a:t>English (civil) calendar.</a:t>
            </a:r>
          </a:p>
          <a:p>
            <a:pPr>
              <a:spcBef>
                <a:spcPts val="600"/>
              </a:spcBef>
            </a:pPr>
            <a:r>
              <a:rPr lang="en-US" dirty="0" smtClean="0">
                <a:solidFill>
                  <a:schemeClr val="tx1"/>
                </a:solidFill>
              </a:rPr>
              <a:t>We are not actually going to do this step – just explain it.</a:t>
            </a:r>
          </a:p>
          <a:p>
            <a:pPr>
              <a:spcBef>
                <a:spcPts val="600"/>
              </a:spcBef>
            </a:pPr>
            <a:r>
              <a:rPr lang="en-US" dirty="0" smtClean="0">
                <a:solidFill>
                  <a:schemeClr val="tx1"/>
                </a:solidFill>
              </a:rPr>
              <a:t>The </a:t>
            </a:r>
            <a:r>
              <a:rPr lang="he-IL" dirty="0" smtClean="0">
                <a:solidFill>
                  <a:schemeClr val="tx1"/>
                </a:solidFill>
              </a:rPr>
              <a:t>קדמונים</a:t>
            </a:r>
            <a:r>
              <a:rPr lang="en-US" dirty="0" smtClean="0">
                <a:solidFill>
                  <a:schemeClr val="tx1"/>
                </a:solidFill>
              </a:rPr>
              <a:t> showed how to find the date when we start saying </a:t>
            </a:r>
            <a:r>
              <a:rPr lang="en-US" dirty="0" err="1" smtClean="0">
                <a:solidFill>
                  <a:schemeClr val="tx1"/>
                </a:solidFill>
              </a:rPr>
              <a:t>V’sein</a:t>
            </a:r>
            <a:r>
              <a:rPr lang="en-US" dirty="0" smtClean="0">
                <a:solidFill>
                  <a:schemeClr val="tx1"/>
                </a:solidFill>
              </a:rPr>
              <a:t> </a:t>
            </a:r>
            <a:r>
              <a:rPr lang="en-US" dirty="0" err="1" smtClean="0">
                <a:solidFill>
                  <a:schemeClr val="tx1"/>
                </a:solidFill>
              </a:rPr>
              <a:t>tal</a:t>
            </a:r>
            <a:r>
              <a:rPr lang="en-US" dirty="0" smtClean="0">
                <a:solidFill>
                  <a:schemeClr val="tx1"/>
                </a:solidFill>
              </a:rPr>
              <a:t> </a:t>
            </a:r>
            <a:r>
              <a:rPr lang="en-US" dirty="0" err="1" smtClean="0">
                <a:solidFill>
                  <a:schemeClr val="tx1"/>
                </a:solidFill>
              </a:rPr>
              <a:t>umatar</a:t>
            </a:r>
            <a:r>
              <a:rPr lang="en-US" dirty="0" smtClean="0">
                <a:solidFill>
                  <a:schemeClr val="tx1"/>
                </a:solidFill>
              </a:rPr>
              <a:t>, using the old </a:t>
            </a:r>
            <a:r>
              <a:rPr lang="en-US" i="1" dirty="0" smtClean="0">
                <a:solidFill>
                  <a:schemeClr val="tx1"/>
                </a:solidFill>
              </a:rPr>
              <a:t>Julian</a:t>
            </a:r>
            <a:r>
              <a:rPr lang="en-US" dirty="0" smtClean="0">
                <a:solidFill>
                  <a:schemeClr val="tx1"/>
                </a:solidFill>
              </a:rPr>
              <a:t> calendar.</a:t>
            </a:r>
          </a:p>
          <a:p>
            <a:pPr>
              <a:spcBef>
                <a:spcPts val="600"/>
              </a:spcBef>
            </a:pPr>
            <a:r>
              <a:rPr lang="en-US" dirty="0" smtClean="0">
                <a:solidFill>
                  <a:schemeClr val="tx1"/>
                </a:solidFill>
              </a:rPr>
              <a:t>Convert to today’s Gregorian calendar (used since 1582).</a:t>
            </a:r>
          </a:p>
          <a:p>
            <a:pPr>
              <a:spcBef>
                <a:spcPts val="600"/>
              </a:spcBef>
            </a:pPr>
            <a:r>
              <a:rPr lang="en-US" dirty="0" smtClean="0">
                <a:solidFill>
                  <a:schemeClr val="tx1"/>
                </a:solidFill>
              </a:rPr>
              <a:t>Use that to find any other date, like January 1.</a:t>
            </a:r>
            <a:endParaRPr lang="en-US" dirty="0">
              <a:solidFill>
                <a:schemeClr val="tx1"/>
              </a:solidFill>
            </a:endParaRPr>
          </a:p>
        </p:txBody>
      </p:sp>
    </p:spTree>
    <p:extLst>
      <p:ext uri="{BB962C8B-B14F-4D97-AF65-F5344CB8AC3E}">
        <p14:creationId xmlns:p14="http://schemas.microsoft.com/office/powerpoint/2010/main" val="367783627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Contents</a:t>
            </a:r>
            <a:endParaRPr/>
          </a:p>
        </p:txBody>
      </p:sp>
      <p:sp>
        <p:nvSpPr>
          <p:cNvPr id="61" name="Google Shape;61;p1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1200"/>
              </a:spcBef>
              <a:spcAft>
                <a:spcPts val="0"/>
              </a:spcAft>
              <a:buClr>
                <a:srgbClr val="000000"/>
              </a:buClr>
              <a:buSzPts val="1800"/>
              <a:buAutoNum type="alphaUcPeriod"/>
            </a:pPr>
            <a:r>
              <a:rPr lang="en" dirty="0" smtClean="0">
                <a:solidFill>
                  <a:srgbClr val="000000"/>
                </a:solidFill>
              </a:rPr>
              <a:t>Introduction and overview</a:t>
            </a:r>
            <a:endParaRPr dirty="0">
              <a:solidFill>
                <a:srgbClr val="000000"/>
              </a:solidFill>
            </a:endParaRPr>
          </a:p>
          <a:p>
            <a:pPr marL="457200" lvl="0" indent="-342900" algn="l" rtl="0">
              <a:spcBef>
                <a:spcPts val="1200"/>
              </a:spcBef>
              <a:spcAft>
                <a:spcPts val="0"/>
              </a:spcAft>
              <a:buClr>
                <a:srgbClr val="000000"/>
              </a:buClr>
              <a:buSzPts val="1800"/>
              <a:buAutoNum type="alphaUcPeriod"/>
            </a:pPr>
            <a:r>
              <a:rPr lang="en-US" dirty="0" smtClean="0">
                <a:solidFill>
                  <a:srgbClr val="000000"/>
                </a:solidFill>
              </a:rPr>
              <a:t>Choosing the calendar</a:t>
            </a:r>
            <a:endParaRPr dirty="0" smtClean="0">
              <a:solidFill>
                <a:srgbClr val="000000"/>
              </a:solidFill>
            </a:endParaRPr>
          </a:p>
          <a:p>
            <a:pPr marL="457200" lvl="0" indent="-342900" algn="l" rtl="0">
              <a:spcBef>
                <a:spcPts val="1200"/>
              </a:spcBef>
              <a:spcAft>
                <a:spcPts val="0"/>
              </a:spcAft>
              <a:buClr>
                <a:srgbClr val="000000"/>
              </a:buClr>
              <a:buSzPts val="1800"/>
              <a:buAutoNum type="alphaUcPeriod"/>
            </a:pPr>
            <a:r>
              <a:rPr lang="en" dirty="0" smtClean="0">
                <a:solidFill>
                  <a:srgbClr val="000000"/>
                </a:solidFill>
              </a:rPr>
              <a:t>Yomim Tovim and Sidros</a:t>
            </a:r>
          </a:p>
          <a:p>
            <a:pPr marL="457200" lvl="0" indent="-342900" algn="l" rtl="0">
              <a:spcBef>
                <a:spcPts val="1200"/>
              </a:spcBef>
              <a:spcAft>
                <a:spcPts val="0"/>
              </a:spcAft>
              <a:buClr>
                <a:srgbClr val="000000"/>
              </a:buClr>
              <a:buSzPts val="1800"/>
              <a:buAutoNum type="alphaUcPeriod"/>
            </a:pPr>
            <a:r>
              <a:rPr lang="en" dirty="0" smtClean="0">
                <a:solidFill>
                  <a:srgbClr val="000000"/>
                </a:solidFill>
              </a:rPr>
              <a:t>Conclusion</a:t>
            </a:r>
            <a:endParaRPr dirty="0">
              <a:solidFill>
                <a:srgbClr val="000000"/>
              </a:solidFill>
            </a:endParaRPr>
          </a:p>
        </p:txBody>
      </p:sp>
    </p:spTree>
    <p:extLst>
      <p:ext uri="{BB962C8B-B14F-4D97-AF65-F5344CB8AC3E}">
        <p14:creationId xmlns:p14="http://schemas.microsoft.com/office/powerpoint/2010/main" val="228098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mph" presetSubtype="0" nodeType="clickEffect">
                                  <p:stCondLst>
                                    <p:cond delay="0"/>
                                  </p:stCondLst>
                                  <p:endCondLst>
                                    <p:cond evt="onNext" delay="0">
                                      <p:tgtEl>
                                        <p:sldTgt/>
                                      </p:tgtEl>
                                    </p:cond>
                                  </p:endCondLst>
                                  <p:childTnLst>
                                    <p:set>
                                      <p:cBhvr override="childStyle">
                                        <p:cTn id="6" dur="indefinite"/>
                                        <p:tgtEl>
                                          <p:spTgt spid="61">
                                            <p:txEl>
                                              <p:pRg st="1" end="1"/>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B) Choosing the calendar</a:t>
            </a:r>
            <a:endParaRPr dirty="0"/>
          </a:p>
        </p:txBody>
      </p:sp>
      <p:sp>
        <p:nvSpPr>
          <p:cNvPr id="97" name="Google Shape;97;p2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buNone/>
            </a:pPr>
            <a:r>
              <a:rPr lang="en" dirty="0">
                <a:solidFill>
                  <a:srgbClr val="000000"/>
                </a:solidFill>
              </a:rPr>
              <a:t>Okay, let’s get </a:t>
            </a:r>
            <a:r>
              <a:rPr lang="en" dirty="0" smtClean="0">
                <a:solidFill>
                  <a:srgbClr val="000000"/>
                </a:solidFill>
              </a:rPr>
              <a:t>started and really do it!</a:t>
            </a:r>
            <a:endParaRPr lang="en" dirty="0">
              <a:solidFill>
                <a:srgbClr val="000000"/>
              </a:solidFill>
            </a:endParaRPr>
          </a:p>
          <a:p>
            <a:pPr marL="0" indent="0">
              <a:buNone/>
            </a:pPr>
            <a:r>
              <a:rPr lang="en-US" dirty="0" smtClean="0">
                <a:solidFill>
                  <a:srgbClr val="000000"/>
                </a:solidFill>
              </a:rPr>
              <a:t>We’ll </a:t>
            </a:r>
            <a:r>
              <a:rPr lang="en-US" dirty="0">
                <a:solidFill>
                  <a:srgbClr val="000000"/>
                </a:solidFill>
              </a:rPr>
              <a:t>go through the steps to get the calendar for a year - and do it for </a:t>
            </a:r>
            <a:r>
              <a:rPr lang="en-US" i="1" dirty="0">
                <a:solidFill>
                  <a:srgbClr val="000000"/>
                </a:solidFill>
              </a:rPr>
              <a:t>this</a:t>
            </a:r>
            <a:r>
              <a:rPr lang="en-US" dirty="0">
                <a:solidFill>
                  <a:srgbClr val="000000"/>
                </a:solidFill>
              </a:rPr>
              <a:t> year.</a:t>
            </a:r>
          </a:p>
          <a:p>
            <a:pPr marL="457200" lvl="0" indent="-342900" algn="l" rtl="0">
              <a:spcBef>
                <a:spcPts val="1600"/>
              </a:spcBef>
              <a:spcAft>
                <a:spcPts val="0"/>
              </a:spcAft>
              <a:buClr>
                <a:srgbClr val="000000"/>
              </a:buClr>
              <a:buSzPts val="1800"/>
              <a:buAutoNum type="arabicParenR"/>
            </a:pPr>
            <a:r>
              <a:rPr lang="en" dirty="0" smtClean="0">
                <a:solidFill>
                  <a:srgbClr val="000000"/>
                </a:solidFill>
              </a:rPr>
              <a:t>Peshuta or m’uberes?</a:t>
            </a:r>
          </a:p>
          <a:p>
            <a:pPr>
              <a:buClr>
                <a:srgbClr val="000000"/>
              </a:buClr>
              <a:buFont typeface="Arial"/>
              <a:buAutoNum type="arabicParenR"/>
            </a:pPr>
            <a:r>
              <a:rPr lang="en-US" dirty="0">
                <a:solidFill>
                  <a:srgbClr val="000000"/>
                </a:solidFill>
              </a:rPr>
              <a:t>Introduction – how to </a:t>
            </a:r>
            <a:r>
              <a:rPr lang="en-US" dirty="0" smtClean="0">
                <a:solidFill>
                  <a:srgbClr val="000000"/>
                </a:solidFill>
              </a:rPr>
              <a:t>calculate</a:t>
            </a:r>
            <a:r>
              <a:rPr lang="en-US" dirty="0">
                <a:solidFill>
                  <a:srgbClr val="000000"/>
                </a:solidFill>
              </a:rPr>
              <a:t> the </a:t>
            </a:r>
            <a:r>
              <a:rPr lang="en-US" dirty="0" err="1">
                <a:solidFill>
                  <a:srgbClr val="000000"/>
                </a:solidFill>
              </a:rPr>
              <a:t>molad</a:t>
            </a:r>
            <a:endParaRPr lang="en-US" dirty="0">
              <a:solidFill>
                <a:srgbClr val="000000"/>
              </a:solidFill>
            </a:endParaRPr>
          </a:p>
          <a:p>
            <a:pPr marL="457200" lvl="0" indent="-342900" algn="l" rtl="0">
              <a:spcBef>
                <a:spcPts val="0"/>
              </a:spcBef>
              <a:spcAft>
                <a:spcPts val="0"/>
              </a:spcAft>
              <a:buClr>
                <a:srgbClr val="000000"/>
              </a:buClr>
              <a:buSzPts val="1800"/>
              <a:buAutoNum type="arabicParenR"/>
            </a:pPr>
            <a:r>
              <a:rPr lang="en" dirty="0" smtClean="0">
                <a:solidFill>
                  <a:srgbClr val="000000"/>
                </a:solidFill>
              </a:rPr>
              <a:t>Find </a:t>
            </a:r>
            <a:r>
              <a:rPr lang="en" dirty="0">
                <a:solidFill>
                  <a:srgbClr val="000000"/>
                </a:solidFill>
              </a:rPr>
              <a:t>the molad</a:t>
            </a:r>
            <a:br>
              <a:rPr lang="en" dirty="0">
                <a:solidFill>
                  <a:srgbClr val="000000"/>
                </a:solidFill>
              </a:rPr>
            </a:br>
            <a:r>
              <a:rPr lang="en" dirty="0">
                <a:solidFill>
                  <a:srgbClr val="000000"/>
                </a:solidFill>
              </a:rPr>
              <a:t>- for </a:t>
            </a:r>
            <a:r>
              <a:rPr lang="en" dirty="0" smtClean="0">
                <a:solidFill>
                  <a:srgbClr val="000000"/>
                </a:solidFill>
              </a:rPr>
              <a:t>Tishrei this </a:t>
            </a:r>
            <a:r>
              <a:rPr lang="en" dirty="0">
                <a:solidFill>
                  <a:srgbClr val="000000"/>
                </a:solidFill>
              </a:rPr>
              <a:t>year</a:t>
            </a:r>
            <a:br>
              <a:rPr lang="en" dirty="0">
                <a:solidFill>
                  <a:srgbClr val="000000"/>
                </a:solidFill>
              </a:rPr>
            </a:br>
            <a:r>
              <a:rPr lang="en" dirty="0">
                <a:solidFill>
                  <a:srgbClr val="000000"/>
                </a:solidFill>
              </a:rPr>
              <a:t>- and for next year</a:t>
            </a:r>
            <a:endParaRPr dirty="0">
              <a:solidFill>
                <a:srgbClr val="000000"/>
              </a:solidFill>
            </a:endParaRPr>
          </a:p>
          <a:p>
            <a:pPr marL="457200" lvl="0" indent="-342900" algn="l" rtl="0">
              <a:spcBef>
                <a:spcPts val="0"/>
              </a:spcBef>
              <a:spcAft>
                <a:spcPts val="0"/>
              </a:spcAft>
              <a:buClr>
                <a:srgbClr val="000000"/>
              </a:buClr>
              <a:buSzPts val="1800"/>
              <a:buAutoNum type="arabicParenR"/>
            </a:pPr>
            <a:r>
              <a:rPr lang="en-US" dirty="0" smtClean="0">
                <a:solidFill>
                  <a:srgbClr val="000000"/>
                </a:solidFill>
              </a:rPr>
              <a:t>F</a:t>
            </a:r>
            <a:r>
              <a:rPr lang="en" dirty="0" smtClean="0">
                <a:solidFill>
                  <a:srgbClr val="000000"/>
                </a:solidFill>
              </a:rPr>
              <a:t>ind Rosh Hashanah - the </a:t>
            </a:r>
            <a:r>
              <a:rPr lang="en" dirty="0">
                <a:solidFill>
                  <a:srgbClr val="000000"/>
                </a:solidFill>
              </a:rPr>
              <a:t>four dechiyos</a:t>
            </a:r>
            <a:endParaRPr dirty="0">
              <a:solidFill>
                <a:srgbClr val="000000"/>
              </a:solidFill>
            </a:endParaRPr>
          </a:p>
          <a:p>
            <a:pPr lvl="0">
              <a:buClr>
                <a:srgbClr val="000000"/>
              </a:buClr>
              <a:buAutoNum type="arabicParenR"/>
            </a:pPr>
            <a:r>
              <a:rPr lang="en-US" dirty="0">
                <a:solidFill>
                  <a:srgbClr val="000000"/>
                </a:solidFill>
              </a:rPr>
              <a:t>Choose the calendar</a:t>
            </a:r>
          </a:p>
        </p:txBody>
      </p:sp>
    </p:spTree>
    <p:extLst>
      <p:ext uri="{BB962C8B-B14F-4D97-AF65-F5344CB8AC3E}">
        <p14:creationId xmlns:p14="http://schemas.microsoft.com/office/powerpoint/2010/main" val="2400546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mph" presetSubtype="0" nodeType="clickEffect">
                                  <p:stCondLst>
                                    <p:cond delay="0"/>
                                  </p:stCondLst>
                                  <p:endCondLst>
                                    <p:cond evt="onNext" delay="0">
                                      <p:tgtEl>
                                        <p:sldTgt/>
                                      </p:tgtEl>
                                    </p:cond>
                                  </p:endCondLst>
                                  <p:childTnLst>
                                    <p:set>
                                      <p:cBhvr override="childStyle">
                                        <p:cTn id="6" dur="indefinite"/>
                                        <p:tgtEl>
                                          <p:spTgt spid="97">
                                            <p:txEl>
                                              <p:pRg st="2" end="2"/>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a:t>
            </a:r>
            <a:r>
              <a:rPr lang="en-US" dirty="0" smtClean="0"/>
              <a:t>) </a:t>
            </a:r>
            <a:r>
              <a:rPr lang="en-US" dirty="0" err="1"/>
              <a:t>Peshuta</a:t>
            </a:r>
            <a:r>
              <a:rPr lang="en-US" dirty="0"/>
              <a:t> or </a:t>
            </a:r>
            <a:r>
              <a:rPr lang="en-US" dirty="0" err="1"/>
              <a:t>m’uberes</a:t>
            </a:r>
            <a:r>
              <a:rPr lang="en-US" dirty="0"/>
              <a:t>?</a:t>
            </a:r>
          </a:p>
        </p:txBody>
      </p:sp>
      <p:graphicFrame>
        <p:nvGraphicFramePr>
          <p:cNvPr id="4" name="Table 3"/>
          <p:cNvGraphicFramePr>
            <a:graphicFrameLocks noGrp="1"/>
          </p:cNvGraphicFramePr>
          <p:nvPr>
            <p:extLst>
              <p:ext uri="{D42A27DB-BD31-4B8C-83A1-F6EECF244321}">
                <p14:modId xmlns:p14="http://schemas.microsoft.com/office/powerpoint/2010/main" val="1533476005"/>
              </p:ext>
            </p:extLst>
          </p:nvPr>
        </p:nvGraphicFramePr>
        <p:xfrm>
          <a:off x="753036" y="1156447"/>
          <a:ext cx="7637928" cy="3662680"/>
        </p:xfrm>
        <a:graphic>
          <a:graphicData uri="http://schemas.openxmlformats.org/drawingml/2006/table">
            <a:tbl>
              <a:tblPr>
                <a:tableStyleId>{073A0DAA-6AF3-43AB-8588-CEC1D06C72B9}</a:tableStyleId>
              </a:tblPr>
              <a:tblGrid>
                <a:gridCol w="4231340">
                  <a:extLst>
                    <a:ext uri="{9D8B030D-6E8A-4147-A177-3AD203B41FA5}">
                      <a16:colId xmlns:a16="http://schemas.microsoft.com/office/drawing/2014/main" val="1323424614"/>
                    </a:ext>
                  </a:extLst>
                </a:gridCol>
                <a:gridCol w="3406588">
                  <a:extLst>
                    <a:ext uri="{9D8B030D-6E8A-4147-A177-3AD203B41FA5}">
                      <a16:colId xmlns:a16="http://schemas.microsoft.com/office/drawing/2014/main" val="2779719984"/>
                    </a:ext>
                  </a:extLst>
                </a:gridCol>
              </a:tblGrid>
              <a:tr h="37084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1800" dirty="0" smtClean="0">
                        <a:solidFill>
                          <a:schemeClr val="tx1"/>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800" b="1" dirty="0" smtClean="0"/>
                        <a:t>This year:</a:t>
                      </a: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68764761"/>
                  </a:ext>
                </a:extLst>
              </a:tr>
              <a:tr h="370840">
                <a:tc>
                  <a:txBody>
                    <a:bodyPr/>
                    <a:lstStyle/>
                    <a:p>
                      <a:pPr marL="285750" indent="-285750">
                        <a:buFont typeface="Arial" panose="020B0604020202020204" pitchFamily="34" charset="0"/>
                        <a:buChar char="•"/>
                      </a:pPr>
                      <a:r>
                        <a:rPr lang="en-US" sz="1800" dirty="0" smtClean="0">
                          <a:solidFill>
                            <a:schemeClr val="tx1"/>
                          </a:solidFill>
                        </a:rPr>
                        <a:t>The regular years (</a:t>
                      </a:r>
                      <a:r>
                        <a:rPr lang="en-US" sz="1800" dirty="0" err="1" smtClean="0">
                          <a:solidFill>
                            <a:schemeClr val="tx1"/>
                          </a:solidFill>
                        </a:rPr>
                        <a:t>peshutos</a:t>
                      </a:r>
                      <a:r>
                        <a:rPr lang="en-US" sz="1800" dirty="0" smtClean="0">
                          <a:solidFill>
                            <a:schemeClr val="tx1"/>
                          </a:solidFill>
                        </a:rPr>
                        <a:t>) and leap years (</a:t>
                      </a:r>
                      <a:r>
                        <a:rPr lang="en-US" sz="1800" dirty="0" err="1" smtClean="0">
                          <a:solidFill>
                            <a:schemeClr val="tx1"/>
                          </a:solidFill>
                        </a:rPr>
                        <a:t>m'ubaros</a:t>
                      </a:r>
                      <a:r>
                        <a:rPr lang="en-US" sz="1800" dirty="0" smtClean="0">
                          <a:solidFill>
                            <a:schemeClr val="tx1"/>
                          </a:solidFill>
                        </a:rPr>
                        <a:t>) are in a repeating nineteen year cycle.</a:t>
                      </a: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sz="1800" baseline="0" dirty="0" smtClean="0">
                          <a:solidFill>
                            <a:schemeClr val="tx1"/>
                          </a:solidFill>
                        </a:rPr>
                        <a:t>7 leap years plus 12 regular months is 235 months. </a:t>
                      </a:r>
                      <a:r>
                        <a:rPr lang="en-US" sz="1800" dirty="0" smtClean="0">
                          <a:solidFill>
                            <a:schemeClr val="tx1"/>
                          </a:solidFill>
                        </a:rPr>
                        <a:t>235 lunar months is very close to 19 solar years. </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lang="en-US" sz="1800" baseline="0" dirty="0" smtClean="0"/>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lang="en-US" sz="1800" baseline="0" dirty="0" smtClean="0"/>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lang="en-US" sz="1800" baseline="0" dirty="0" smtClean="0"/>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sz="1800" dirty="0" smtClean="0"/>
                        <a:t>7x13</a:t>
                      </a:r>
                      <a:r>
                        <a:rPr lang="en-US" sz="1800" baseline="0" dirty="0" smtClean="0"/>
                        <a:t> + 12x12 = 235</a:t>
                      </a: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sz="1800" baseline="0" dirty="0" smtClean="0"/>
                        <a:t>235 months - 19 solar years = about two hours</a:t>
                      </a:r>
                      <a:endParaRPr lang="en-US" sz="1800" dirty="0" smtClean="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3687405457"/>
                  </a:ext>
                </a:extLst>
              </a:tr>
              <a:tr h="370840">
                <a:tc>
                  <a:txBody>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sz="1800" dirty="0" smtClean="0">
                          <a:solidFill>
                            <a:schemeClr val="tx1"/>
                          </a:solidFill>
                        </a:rPr>
                        <a:t>Take the number of the year, take the remainder divided by 19.</a:t>
                      </a:r>
                    </a:p>
                  </a:txBody>
                  <a:tcPr>
                    <a:lnR w="12700" cap="flat" cmpd="sng" algn="ctr">
                      <a:solidFill>
                        <a:schemeClr val="tx1"/>
                      </a:solidFill>
                      <a:prstDash val="solid"/>
                      <a:round/>
                      <a:headEnd type="none" w="med" len="med"/>
                      <a:tailEnd type="none" w="med" len="med"/>
                    </a:lnR>
                    <a:noFill/>
                  </a:tcPr>
                </a:tc>
                <a:tc>
                  <a:txBody>
                    <a:bodyPr/>
                    <a:lstStyle/>
                    <a:p>
                      <a:pPr marL="285750" indent="-285750">
                        <a:buFont typeface="Arial" panose="020B0604020202020204" pitchFamily="34" charset="0"/>
                        <a:buChar char="•"/>
                      </a:pPr>
                      <a:r>
                        <a:rPr lang="en-US" sz="1800" dirty="0" smtClean="0">
                          <a:solidFill>
                            <a:schemeClr val="tx1"/>
                          </a:solidFill>
                        </a:rPr>
                        <a:t>5780 mod 19 = remainder 4</a:t>
                      </a:r>
                    </a:p>
                  </a:txBody>
                  <a:tcPr>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1195657793"/>
                  </a:ext>
                </a:extLst>
              </a:tr>
              <a:tr h="370840">
                <a:tc>
                  <a:txBody>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sz="1800" dirty="0" smtClean="0">
                          <a:solidFill>
                            <a:schemeClr val="tx1"/>
                          </a:solidFill>
                        </a:rPr>
                        <a:t>The </a:t>
                      </a:r>
                      <a:r>
                        <a:rPr lang="en-US" sz="1800" dirty="0" err="1" smtClean="0">
                          <a:solidFill>
                            <a:schemeClr val="tx1"/>
                          </a:solidFill>
                        </a:rPr>
                        <a:t>siman</a:t>
                      </a:r>
                      <a:r>
                        <a:rPr lang="en-US" sz="1800" dirty="0" smtClean="0">
                          <a:solidFill>
                            <a:schemeClr val="tx1"/>
                          </a:solidFill>
                        </a:rPr>
                        <a:t> </a:t>
                      </a:r>
                      <a:r>
                        <a:rPr lang="he-IL" sz="1800" dirty="0" smtClean="0">
                          <a:solidFill>
                            <a:schemeClr val="tx1"/>
                          </a:solidFill>
                        </a:rPr>
                        <a:t>גו"ח אדז"ט</a:t>
                      </a:r>
                      <a:r>
                        <a:rPr lang="en-US" sz="1800" dirty="0" smtClean="0">
                          <a:solidFill>
                            <a:schemeClr val="tx1"/>
                          </a:solidFill>
                        </a:rPr>
                        <a:t> tells which ones are leap years: </a:t>
                      </a:r>
                      <a:r>
                        <a:rPr lang="he-IL" sz="1800" dirty="0" smtClean="0">
                          <a:solidFill>
                            <a:schemeClr val="tx1"/>
                          </a:solidFill>
                        </a:rPr>
                        <a:t>3,6,8,11,14,17,19</a:t>
                      </a:r>
                      <a:r>
                        <a:rPr lang="en-US" sz="1800" dirty="0" smtClean="0">
                          <a:solidFill>
                            <a:schemeClr val="tx1"/>
                          </a:solidFill>
                        </a:rPr>
                        <a:t>.</a:t>
                      </a:r>
                    </a:p>
                  </a:txBody>
                  <a:tcPr>
                    <a:lnR w="12700" cap="flat" cmpd="sng" algn="ctr">
                      <a:solidFill>
                        <a:schemeClr val="tx1"/>
                      </a:solidFill>
                      <a:prstDash val="solid"/>
                      <a:round/>
                      <a:headEnd type="none" w="med" len="med"/>
                      <a:tailEnd type="none" w="med" len="med"/>
                    </a:lnR>
                    <a:noFill/>
                  </a:tcPr>
                </a:tc>
                <a:tc>
                  <a:txBody>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sz="1800" dirty="0" smtClean="0">
                          <a:solidFill>
                            <a:schemeClr val="tx1"/>
                          </a:solidFill>
                        </a:rPr>
                        <a:t>So this year is “</a:t>
                      </a:r>
                      <a:r>
                        <a:rPr lang="he-IL" sz="1800" dirty="0" smtClean="0">
                          <a:solidFill>
                            <a:schemeClr val="tx1"/>
                          </a:solidFill>
                        </a:rPr>
                        <a:t>ד</a:t>
                      </a:r>
                      <a:r>
                        <a:rPr lang="en-US" sz="1800" dirty="0" smtClean="0">
                          <a:solidFill>
                            <a:schemeClr val="tx1"/>
                          </a:solidFill>
                        </a:rPr>
                        <a:t>”, a </a:t>
                      </a:r>
                      <a:r>
                        <a:rPr lang="en-US" sz="1800" b="1" dirty="0" smtClean="0">
                          <a:solidFill>
                            <a:schemeClr val="tx1"/>
                          </a:solidFill>
                        </a:rPr>
                        <a:t>regular</a:t>
                      </a:r>
                      <a:r>
                        <a:rPr lang="en-US" sz="1800" b="1" baseline="0" dirty="0" smtClean="0">
                          <a:solidFill>
                            <a:schemeClr val="tx1"/>
                          </a:solidFill>
                        </a:rPr>
                        <a:t> </a:t>
                      </a:r>
                      <a:r>
                        <a:rPr lang="en-US" sz="1800" b="1" dirty="0" smtClean="0">
                          <a:solidFill>
                            <a:schemeClr val="tx1"/>
                          </a:solidFill>
                        </a:rPr>
                        <a:t>year (</a:t>
                      </a:r>
                      <a:r>
                        <a:rPr lang="he-IL" sz="1800" b="1" dirty="0" smtClean="0">
                          <a:solidFill>
                            <a:schemeClr val="tx1"/>
                          </a:solidFill>
                        </a:rPr>
                        <a:t>פשוטה</a:t>
                      </a:r>
                      <a:r>
                        <a:rPr lang="en-US" sz="1800" b="1" dirty="0" smtClean="0">
                          <a:solidFill>
                            <a:schemeClr val="tx1"/>
                          </a:solidFill>
                        </a:rPr>
                        <a:t>)</a:t>
                      </a:r>
                      <a:r>
                        <a:rPr lang="en-US" sz="1800" dirty="0" smtClean="0">
                          <a:solidFill>
                            <a:schemeClr val="tx1"/>
                          </a:solidFill>
                        </a:rPr>
                        <a:t>.</a:t>
                      </a:r>
                      <a:endParaRPr lang="en-US" sz="1800" b="1" dirty="0" smtClean="0">
                        <a:solidFill>
                          <a:schemeClr val="tx1"/>
                        </a:solidFill>
                      </a:endParaRPr>
                    </a:p>
                    <a:p>
                      <a:pPr marL="285750" indent="-285750">
                        <a:buFont typeface="Arial" panose="020B0604020202020204" pitchFamily="34" charset="0"/>
                        <a:buChar char="•"/>
                      </a:pPr>
                      <a:endParaRPr lang="en-US" sz="1800" b="1" dirty="0" smtClean="0">
                        <a:solidFill>
                          <a:schemeClr val="tx1"/>
                        </a:solidFill>
                      </a:endParaRPr>
                    </a:p>
                  </a:txBody>
                  <a:tcPr>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2663610293"/>
                  </a:ext>
                </a:extLst>
              </a:tr>
            </a:tbl>
          </a:graphicData>
        </a:graphic>
      </p:graphicFrame>
    </p:spTree>
    <p:extLst>
      <p:ext uri="{BB962C8B-B14F-4D97-AF65-F5344CB8AC3E}">
        <p14:creationId xmlns:p14="http://schemas.microsoft.com/office/powerpoint/2010/main" val="187401327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lvl="0"/>
            <a:r>
              <a:rPr lang="en" dirty="0"/>
              <a:t>B</a:t>
            </a:r>
            <a:r>
              <a:rPr lang="en" dirty="0" smtClean="0"/>
              <a:t>) </a:t>
            </a:r>
            <a:r>
              <a:rPr lang="en" dirty="0"/>
              <a:t>Choosing the calendar</a:t>
            </a:r>
            <a:endParaRPr dirty="0"/>
          </a:p>
        </p:txBody>
      </p:sp>
      <p:sp>
        <p:nvSpPr>
          <p:cNvPr id="97" name="Google Shape;97;p2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a:spcBef>
                <a:spcPts val="1600"/>
              </a:spcBef>
              <a:buClr>
                <a:srgbClr val="000000"/>
              </a:buClr>
              <a:buFont typeface="Arial"/>
              <a:buAutoNum type="arabicParenR"/>
            </a:pPr>
            <a:r>
              <a:rPr lang="en" dirty="0" smtClean="0">
                <a:solidFill>
                  <a:srgbClr val="000000"/>
                </a:solidFill>
              </a:rPr>
              <a:t>Peshuta </a:t>
            </a:r>
            <a:r>
              <a:rPr lang="en" dirty="0">
                <a:solidFill>
                  <a:srgbClr val="000000"/>
                </a:solidFill>
              </a:rPr>
              <a:t>or m’uberes?</a:t>
            </a:r>
          </a:p>
          <a:p>
            <a:pPr lvl="0">
              <a:buClr>
                <a:srgbClr val="000000"/>
              </a:buClr>
              <a:buAutoNum type="arabicParenR"/>
            </a:pPr>
            <a:r>
              <a:rPr lang="en-US" dirty="0" smtClean="0">
                <a:solidFill>
                  <a:srgbClr val="000000"/>
                </a:solidFill>
              </a:rPr>
              <a:t>Introduction – how to </a:t>
            </a:r>
            <a:r>
              <a:rPr lang="en-US" dirty="0">
                <a:solidFill>
                  <a:srgbClr val="000000"/>
                </a:solidFill>
              </a:rPr>
              <a:t>calculate the </a:t>
            </a:r>
            <a:r>
              <a:rPr lang="en-US" dirty="0" err="1">
                <a:solidFill>
                  <a:srgbClr val="000000"/>
                </a:solidFill>
              </a:rPr>
              <a:t>molad</a:t>
            </a:r>
            <a:endParaRPr dirty="0">
              <a:solidFill>
                <a:srgbClr val="000000"/>
              </a:solidFill>
            </a:endParaRPr>
          </a:p>
          <a:p>
            <a:pPr marL="457200" lvl="0" indent="-342900" algn="l" rtl="0">
              <a:spcBef>
                <a:spcPts val="0"/>
              </a:spcBef>
              <a:spcAft>
                <a:spcPts val="0"/>
              </a:spcAft>
              <a:buClr>
                <a:srgbClr val="000000"/>
              </a:buClr>
              <a:buSzPts val="1800"/>
              <a:buAutoNum type="arabicParenR"/>
            </a:pPr>
            <a:r>
              <a:rPr lang="en" dirty="0" smtClean="0">
                <a:solidFill>
                  <a:srgbClr val="000000"/>
                </a:solidFill>
              </a:rPr>
              <a:t>Find </a:t>
            </a:r>
            <a:r>
              <a:rPr lang="en" dirty="0">
                <a:solidFill>
                  <a:srgbClr val="000000"/>
                </a:solidFill>
              </a:rPr>
              <a:t>the molad</a:t>
            </a:r>
            <a:br>
              <a:rPr lang="en" dirty="0">
                <a:solidFill>
                  <a:srgbClr val="000000"/>
                </a:solidFill>
              </a:rPr>
            </a:br>
            <a:r>
              <a:rPr lang="en" dirty="0">
                <a:solidFill>
                  <a:srgbClr val="000000"/>
                </a:solidFill>
              </a:rPr>
              <a:t>- for </a:t>
            </a:r>
            <a:r>
              <a:rPr lang="en" dirty="0" smtClean="0">
                <a:solidFill>
                  <a:srgbClr val="000000"/>
                </a:solidFill>
              </a:rPr>
              <a:t>Tishrei this </a:t>
            </a:r>
            <a:r>
              <a:rPr lang="en" dirty="0">
                <a:solidFill>
                  <a:srgbClr val="000000"/>
                </a:solidFill>
              </a:rPr>
              <a:t>year</a:t>
            </a:r>
            <a:br>
              <a:rPr lang="en" dirty="0">
                <a:solidFill>
                  <a:srgbClr val="000000"/>
                </a:solidFill>
              </a:rPr>
            </a:br>
            <a:r>
              <a:rPr lang="en" dirty="0">
                <a:solidFill>
                  <a:srgbClr val="000000"/>
                </a:solidFill>
              </a:rPr>
              <a:t>- and for next year</a:t>
            </a:r>
            <a:endParaRPr dirty="0">
              <a:solidFill>
                <a:srgbClr val="000000"/>
              </a:solidFill>
            </a:endParaRPr>
          </a:p>
          <a:p>
            <a:pPr marL="457200" lvl="0" indent="-342900" algn="l" rtl="0">
              <a:spcBef>
                <a:spcPts val="0"/>
              </a:spcBef>
              <a:spcAft>
                <a:spcPts val="0"/>
              </a:spcAft>
              <a:buClr>
                <a:srgbClr val="000000"/>
              </a:buClr>
              <a:buSzPts val="1800"/>
              <a:buAutoNum type="arabicParenR"/>
            </a:pPr>
            <a:r>
              <a:rPr lang="en-US" dirty="0" smtClean="0">
                <a:solidFill>
                  <a:srgbClr val="000000"/>
                </a:solidFill>
              </a:rPr>
              <a:t>F</a:t>
            </a:r>
            <a:r>
              <a:rPr lang="en" dirty="0" smtClean="0">
                <a:solidFill>
                  <a:srgbClr val="000000"/>
                </a:solidFill>
              </a:rPr>
              <a:t>ind Rosh Hashanah - the </a:t>
            </a:r>
            <a:r>
              <a:rPr lang="en" dirty="0">
                <a:solidFill>
                  <a:srgbClr val="000000"/>
                </a:solidFill>
              </a:rPr>
              <a:t>four dechiyos</a:t>
            </a:r>
            <a:endParaRPr dirty="0">
              <a:solidFill>
                <a:srgbClr val="000000"/>
              </a:solidFill>
            </a:endParaRPr>
          </a:p>
          <a:p>
            <a:pPr marL="457200" lvl="0" indent="-342900" algn="l" rtl="0">
              <a:spcBef>
                <a:spcPts val="0"/>
              </a:spcBef>
              <a:spcAft>
                <a:spcPts val="0"/>
              </a:spcAft>
              <a:buClr>
                <a:srgbClr val="000000"/>
              </a:buClr>
              <a:buSzPts val="1800"/>
              <a:buAutoNum type="arabicParenR"/>
            </a:pPr>
            <a:r>
              <a:rPr lang="en" dirty="0" smtClean="0">
                <a:solidFill>
                  <a:srgbClr val="000000"/>
                </a:solidFill>
              </a:rPr>
              <a:t>Choose the calendar</a:t>
            </a:r>
            <a:endParaRPr dirty="0">
              <a:solidFill>
                <a:srgbClr val="00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mph" presetSubtype="0" nodeType="clickEffect">
                                  <p:stCondLst>
                                    <p:cond delay="0"/>
                                  </p:stCondLst>
                                  <p:endCondLst>
                                    <p:cond evt="onNext" delay="0">
                                      <p:tgtEl>
                                        <p:sldTgt/>
                                      </p:tgtEl>
                                    </p:cond>
                                  </p:endCondLst>
                                  <p:childTnLst>
                                    <p:set>
                                      <p:cBhvr override="childStyle">
                                        <p:cTn id="6" dur="indefinite"/>
                                        <p:tgtEl>
                                          <p:spTgt spid="97">
                                            <p:txEl>
                                              <p:pRg st="1" end="1"/>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Contents</a:t>
            </a:r>
            <a:endParaRPr/>
          </a:p>
        </p:txBody>
      </p:sp>
      <p:sp>
        <p:nvSpPr>
          <p:cNvPr id="61" name="Google Shape;61;p1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1200"/>
              </a:spcBef>
              <a:spcAft>
                <a:spcPts val="0"/>
              </a:spcAft>
              <a:buClr>
                <a:srgbClr val="000000"/>
              </a:buClr>
              <a:buSzPts val="1800"/>
              <a:buAutoNum type="alphaUcPeriod"/>
            </a:pPr>
            <a:r>
              <a:rPr lang="en" dirty="0" smtClean="0">
                <a:solidFill>
                  <a:srgbClr val="000000"/>
                </a:solidFill>
              </a:rPr>
              <a:t>Introduction and overview</a:t>
            </a:r>
            <a:endParaRPr dirty="0">
              <a:solidFill>
                <a:srgbClr val="000000"/>
              </a:solidFill>
            </a:endParaRPr>
          </a:p>
          <a:p>
            <a:pPr marL="457200" lvl="0" indent="-342900" algn="l" rtl="0">
              <a:spcBef>
                <a:spcPts val="1200"/>
              </a:spcBef>
              <a:spcAft>
                <a:spcPts val="0"/>
              </a:spcAft>
              <a:buClr>
                <a:srgbClr val="000000"/>
              </a:buClr>
              <a:buSzPts val="1800"/>
              <a:buAutoNum type="alphaUcPeriod"/>
            </a:pPr>
            <a:r>
              <a:rPr lang="en-US" dirty="0" smtClean="0">
                <a:solidFill>
                  <a:srgbClr val="000000"/>
                </a:solidFill>
              </a:rPr>
              <a:t>Choosing the calendar</a:t>
            </a:r>
            <a:endParaRPr dirty="0">
              <a:solidFill>
                <a:srgbClr val="000000"/>
              </a:solidFill>
            </a:endParaRPr>
          </a:p>
          <a:p>
            <a:pPr marL="457200" lvl="0" indent="-342900" algn="l" rtl="0">
              <a:spcBef>
                <a:spcPts val="1200"/>
              </a:spcBef>
              <a:spcAft>
                <a:spcPts val="0"/>
              </a:spcAft>
              <a:buClr>
                <a:srgbClr val="000000"/>
              </a:buClr>
              <a:buSzPts val="1800"/>
              <a:buAutoNum type="alphaUcPeriod"/>
            </a:pPr>
            <a:r>
              <a:rPr lang="en" dirty="0">
                <a:solidFill>
                  <a:srgbClr val="000000"/>
                </a:solidFill>
              </a:rPr>
              <a:t>Yomim Tovim and </a:t>
            </a:r>
            <a:r>
              <a:rPr lang="en" dirty="0" smtClean="0">
                <a:solidFill>
                  <a:srgbClr val="000000"/>
                </a:solidFill>
              </a:rPr>
              <a:t>Sidros</a:t>
            </a:r>
          </a:p>
          <a:p>
            <a:pPr marL="457200" lvl="0" indent="-342900" algn="l" rtl="0">
              <a:spcBef>
                <a:spcPts val="1200"/>
              </a:spcBef>
              <a:spcAft>
                <a:spcPts val="0"/>
              </a:spcAft>
              <a:buClr>
                <a:srgbClr val="000000"/>
              </a:buClr>
              <a:buSzPts val="1800"/>
              <a:buAutoNum type="alphaUcPeriod"/>
            </a:pPr>
            <a:r>
              <a:rPr lang="en" dirty="0" smtClean="0">
                <a:solidFill>
                  <a:srgbClr val="000000"/>
                </a:solidFill>
              </a:rPr>
              <a:t>Conclusion</a:t>
            </a:r>
            <a:endParaRPr dirty="0">
              <a:solidFill>
                <a:srgbClr val="00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mph" presetSubtype="0" nodeType="clickEffect">
                                  <p:stCondLst>
                                    <p:cond delay="0"/>
                                  </p:stCondLst>
                                  <p:endCondLst>
                                    <p:cond evt="onNext" delay="0">
                                      <p:tgtEl>
                                        <p:sldTgt/>
                                      </p:tgtEl>
                                    </p:cond>
                                  </p:endCondLst>
                                  <p:childTnLst>
                                    <p:set>
                                      <p:cBhvr override="childStyle">
                                        <p:cTn id="6" dur="indefinite"/>
                                        <p:tgtEl>
                                          <p:spTgt spid="61">
                                            <p:txEl>
                                              <p:pRg st="0" end="0"/>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2</a:t>
            </a:r>
            <a:r>
              <a:rPr lang="en" dirty="0" smtClean="0"/>
              <a:t>) Introduction – how to calculate</a:t>
            </a:r>
            <a:endParaRPr dirty="0"/>
          </a:p>
        </p:txBody>
      </p:sp>
      <p:sp>
        <p:nvSpPr>
          <p:cNvPr id="73" name="Google Shape;73;p16"/>
          <p:cNvSpPr txBox="1">
            <a:spLocks noGrp="1"/>
          </p:cNvSpPr>
          <p:nvPr>
            <p:ph type="body" idx="1"/>
          </p:nvPr>
        </p:nvSpPr>
        <p:spPr>
          <a:xfrm>
            <a:off x="311700" y="1152475"/>
            <a:ext cx="8520600" cy="3715360"/>
          </a:xfrm>
          <a:prstGeom prst="rect">
            <a:avLst/>
          </a:prstGeom>
        </p:spPr>
        <p:txBody>
          <a:bodyPr spcFirstLastPara="1" wrap="square" lIns="91425" tIns="91425" rIns="91425" bIns="91425" anchor="t" anchorCtr="0">
            <a:noAutofit/>
          </a:bodyPr>
          <a:lstStyle/>
          <a:p>
            <a:pPr marL="285750" indent="-285750">
              <a:spcBef>
                <a:spcPts val="600"/>
              </a:spcBef>
              <a:buClr>
                <a:schemeClr val="dk1"/>
              </a:buClr>
              <a:buSzPct val="89000"/>
            </a:pPr>
            <a:r>
              <a:rPr lang="en" dirty="0" smtClean="0">
                <a:solidFill>
                  <a:srgbClr val="000000"/>
                </a:solidFill>
              </a:rPr>
              <a:t>We </a:t>
            </a:r>
            <a:r>
              <a:rPr lang="en" dirty="0">
                <a:solidFill>
                  <a:srgbClr val="000000"/>
                </a:solidFill>
              </a:rPr>
              <a:t>use </a:t>
            </a:r>
            <a:r>
              <a:rPr lang="en" b="1" dirty="0" smtClean="0">
                <a:solidFill>
                  <a:srgbClr val="000000"/>
                </a:solidFill>
              </a:rPr>
              <a:t>day</a:t>
            </a:r>
            <a:r>
              <a:rPr lang="en" dirty="0" smtClean="0">
                <a:solidFill>
                  <a:srgbClr val="000000"/>
                </a:solidFill>
              </a:rPr>
              <a:t> of the week (1-7), </a:t>
            </a:r>
            <a:r>
              <a:rPr lang="en" b="1" dirty="0" smtClean="0">
                <a:solidFill>
                  <a:srgbClr val="000000"/>
                </a:solidFill>
              </a:rPr>
              <a:t>hours</a:t>
            </a:r>
            <a:r>
              <a:rPr lang="en" dirty="0" smtClean="0">
                <a:solidFill>
                  <a:srgbClr val="000000"/>
                </a:solidFill>
              </a:rPr>
              <a:t>, </a:t>
            </a:r>
            <a:r>
              <a:rPr lang="en" b="1" dirty="0">
                <a:solidFill>
                  <a:srgbClr val="000000"/>
                </a:solidFill>
              </a:rPr>
              <a:t>chalakim</a:t>
            </a:r>
            <a:r>
              <a:rPr lang="en" dirty="0">
                <a:solidFill>
                  <a:srgbClr val="000000"/>
                </a:solidFill>
              </a:rPr>
              <a:t> </a:t>
            </a:r>
            <a:r>
              <a:rPr lang="en" dirty="0" smtClean="0">
                <a:solidFill>
                  <a:srgbClr val="000000"/>
                </a:solidFill>
              </a:rPr>
              <a:t>(reverse </a:t>
            </a:r>
            <a:r>
              <a:rPr lang="en" dirty="0">
                <a:solidFill>
                  <a:srgbClr val="000000"/>
                </a:solidFill>
              </a:rPr>
              <a:t>order in </a:t>
            </a:r>
            <a:r>
              <a:rPr lang="en" dirty="0" smtClean="0">
                <a:solidFill>
                  <a:srgbClr val="000000"/>
                </a:solidFill>
              </a:rPr>
              <a:t>Hebrew).</a:t>
            </a:r>
          </a:p>
          <a:p>
            <a:pPr marL="285750" indent="-285750">
              <a:spcBef>
                <a:spcPts val="1600"/>
              </a:spcBef>
              <a:buClr>
                <a:schemeClr val="dk1"/>
              </a:buClr>
              <a:buSzPct val="89000"/>
            </a:pPr>
            <a:r>
              <a:rPr lang="en" dirty="0">
                <a:solidFill>
                  <a:srgbClr val="000000"/>
                </a:solidFill>
              </a:rPr>
              <a:t>All our calculations use this triplet of numbers.</a:t>
            </a:r>
          </a:p>
          <a:p>
            <a:pPr marL="285750" indent="-285750">
              <a:spcBef>
                <a:spcPts val="1600"/>
              </a:spcBef>
              <a:buClr>
                <a:schemeClr val="dk1"/>
              </a:buClr>
              <a:buSzPct val="89000"/>
            </a:pPr>
            <a:r>
              <a:rPr lang="en" dirty="0">
                <a:solidFill>
                  <a:srgbClr val="000000"/>
                </a:solidFill>
              </a:rPr>
              <a:t>The hours are measured starting from </a:t>
            </a:r>
            <a:r>
              <a:rPr lang="en" b="1" dirty="0">
                <a:solidFill>
                  <a:srgbClr val="000000"/>
                </a:solidFill>
              </a:rPr>
              <a:t>6 pm </a:t>
            </a:r>
            <a:r>
              <a:rPr lang="en" dirty="0">
                <a:solidFill>
                  <a:srgbClr val="000000"/>
                </a:solidFill>
              </a:rPr>
              <a:t>(</a:t>
            </a:r>
            <a:r>
              <a:rPr lang="en" i="1" dirty="0">
                <a:solidFill>
                  <a:srgbClr val="000000"/>
                </a:solidFill>
              </a:rPr>
              <a:t>not</a:t>
            </a:r>
            <a:r>
              <a:rPr lang="en" dirty="0">
                <a:solidFill>
                  <a:srgbClr val="000000"/>
                </a:solidFill>
              </a:rPr>
              <a:t> the more usual </a:t>
            </a:r>
            <a:r>
              <a:rPr lang="he-IL" dirty="0">
                <a:solidFill>
                  <a:srgbClr val="000000"/>
                </a:solidFill>
              </a:rPr>
              <a:t>שעות זמניות</a:t>
            </a:r>
            <a:r>
              <a:rPr lang="en-US" dirty="0">
                <a:solidFill>
                  <a:srgbClr val="000000"/>
                </a:solidFill>
              </a:rPr>
              <a:t>, which are based on sunrise and sunset or darkness)</a:t>
            </a:r>
            <a:r>
              <a:rPr lang="en" i="1" dirty="0">
                <a:solidFill>
                  <a:srgbClr val="000000"/>
                </a:solidFill>
              </a:rPr>
              <a:t>,</a:t>
            </a:r>
            <a:r>
              <a:rPr lang="en" dirty="0">
                <a:solidFill>
                  <a:srgbClr val="000000"/>
                </a:solidFill>
              </a:rPr>
              <a:t> so 18 = 12 noon, etc.</a:t>
            </a:r>
          </a:p>
          <a:p>
            <a:pPr marL="285750" indent="-285750">
              <a:spcBef>
                <a:spcPts val="1600"/>
              </a:spcBef>
              <a:buClr>
                <a:schemeClr val="dk1"/>
              </a:buClr>
              <a:buSzPct val="89000"/>
            </a:pPr>
            <a:r>
              <a:rPr lang="en-US" dirty="0" smtClean="0">
                <a:solidFill>
                  <a:srgbClr val="000000"/>
                </a:solidFill>
              </a:rPr>
              <a:t>1 </a:t>
            </a:r>
            <a:r>
              <a:rPr lang="en-US" dirty="0" err="1" smtClean="0">
                <a:solidFill>
                  <a:srgbClr val="000000"/>
                </a:solidFill>
              </a:rPr>
              <a:t>chelek</a:t>
            </a:r>
            <a:r>
              <a:rPr lang="en-US" dirty="0" smtClean="0">
                <a:solidFill>
                  <a:srgbClr val="000000"/>
                </a:solidFill>
              </a:rPr>
              <a:t> = 3</a:t>
            </a:r>
            <a:r>
              <a:rPr lang="en-US" dirty="0">
                <a:solidFill>
                  <a:srgbClr val="000000"/>
                </a:solidFill>
              </a:rPr>
              <a:t>⅓ sec</a:t>
            </a:r>
            <a:r>
              <a:rPr lang="en-US" dirty="0" smtClean="0">
                <a:solidFill>
                  <a:srgbClr val="000000"/>
                </a:solidFill>
              </a:rPr>
              <a:t>., 1080 </a:t>
            </a:r>
            <a:r>
              <a:rPr lang="en-US" dirty="0" err="1">
                <a:solidFill>
                  <a:srgbClr val="000000"/>
                </a:solidFill>
              </a:rPr>
              <a:t>chalakim</a:t>
            </a:r>
            <a:r>
              <a:rPr lang="en-US" dirty="0">
                <a:solidFill>
                  <a:srgbClr val="000000"/>
                </a:solidFill>
              </a:rPr>
              <a:t> </a:t>
            </a:r>
            <a:r>
              <a:rPr lang="en-US" dirty="0" smtClean="0">
                <a:solidFill>
                  <a:srgbClr val="000000"/>
                </a:solidFill>
              </a:rPr>
              <a:t>= </a:t>
            </a:r>
            <a:r>
              <a:rPr lang="en-US" dirty="0">
                <a:solidFill>
                  <a:srgbClr val="000000"/>
                </a:solidFill>
              </a:rPr>
              <a:t>1 </a:t>
            </a:r>
            <a:r>
              <a:rPr lang="en-US" dirty="0" smtClean="0">
                <a:solidFill>
                  <a:srgbClr val="000000"/>
                </a:solidFill>
              </a:rPr>
              <a:t>hour, </a:t>
            </a:r>
            <a:r>
              <a:rPr lang="en-US" dirty="0">
                <a:solidFill>
                  <a:srgbClr val="000000"/>
                </a:solidFill>
              </a:rPr>
              <a:t>24 hours = 1 </a:t>
            </a:r>
            <a:r>
              <a:rPr lang="en-US" dirty="0" smtClean="0">
                <a:solidFill>
                  <a:srgbClr val="000000"/>
                </a:solidFill>
              </a:rPr>
              <a:t>day.</a:t>
            </a:r>
            <a:endParaRPr lang="en-US" dirty="0">
              <a:solidFill>
                <a:srgbClr val="000000"/>
              </a:solidFill>
            </a:endParaRPr>
          </a:p>
          <a:p>
            <a:pPr marL="285750" indent="-285750">
              <a:spcBef>
                <a:spcPts val="1600"/>
              </a:spcBef>
              <a:buClr>
                <a:schemeClr val="dk1"/>
              </a:buClr>
              <a:buSzPct val="89000"/>
            </a:pPr>
            <a:r>
              <a:rPr lang="en" dirty="0" smtClean="0">
                <a:solidFill>
                  <a:srgbClr val="000000"/>
                </a:solidFill>
              </a:rPr>
              <a:t>Also 7 days = 1 week. But –</a:t>
            </a:r>
            <a:br>
              <a:rPr lang="en" dirty="0" smtClean="0">
                <a:solidFill>
                  <a:srgbClr val="000000"/>
                </a:solidFill>
              </a:rPr>
            </a:br>
            <a:r>
              <a:rPr lang="en" dirty="0" smtClean="0">
                <a:solidFill>
                  <a:srgbClr val="000000"/>
                </a:solidFill>
              </a:rPr>
              <a:t>We </a:t>
            </a:r>
            <a:r>
              <a:rPr lang="en" dirty="0">
                <a:solidFill>
                  <a:srgbClr val="000000"/>
                </a:solidFill>
              </a:rPr>
              <a:t>don't normally need to worry about the weeks at </a:t>
            </a:r>
            <a:r>
              <a:rPr lang="en" dirty="0" smtClean="0">
                <a:solidFill>
                  <a:srgbClr val="000000"/>
                </a:solidFill>
              </a:rPr>
              <a:t>all. </a:t>
            </a:r>
            <a:r>
              <a:rPr lang="en-US" dirty="0" smtClean="0">
                <a:solidFill>
                  <a:srgbClr val="000000"/>
                </a:solidFill>
              </a:rPr>
              <a:t>Chazal set it up that</a:t>
            </a:r>
            <a:r>
              <a:rPr lang="en" dirty="0" smtClean="0">
                <a:solidFill>
                  <a:srgbClr val="000000"/>
                </a:solidFill>
              </a:rPr>
              <a:t> it’s enough to determine </a:t>
            </a:r>
            <a:r>
              <a:rPr lang="en" i="1" dirty="0" smtClean="0">
                <a:solidFill>
                  <a:srgbClr val="000000"/>
                </a:solidFill>
              </a:rPr>
              <a:t>the time for the molad within the week</a:t>
            </a:r>
            <a:r>
              <a:rPr lang="en" dirty="0" smtClean="0">
                <a:solidFill>
                  <a:srgbClr val="000000"/>
                </a:solidFill>
              </a:rPr>
              <a:t>.</a:t>
            </a:r>
          </a:p>
        </p:txBody>
      </p:sp>
    </p:spTree>
    <p:extLst>
      <p:ext uri="{BB962C8B-B14F-4D97-AF65-F5344CB8AC3E}">
        <p14:creationId xmlns:p14="http://schemas.microsoft.com/office/powerpoint/2010/main" val="26028066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lvl="0"/>
            <a:r>
              <a:rPr lang="en" dirty="0"/>
              <a:t>How to calculate </a:t>
            </a:r>
            <a:r>
              <a:rPr lang="en" dirty="0" smtClean="0"/>
              <a:t>- standard shifts</a:t>
            </a:r>
            <a:endParaRPr dirty="0"/>
          </a:p>
        </p:txBody>
      </p:sp>
      <p:sp>
        <p:nvSpPr>
          <p:cNvPr id="85" name="Google Shape;85;p18"/>
          <p:cNvSpPr txBox="1">
            <a:spLocks noGrp="1"/>
          </p:cNvSpPr>
          <p:nvPr>
            <p:ph type="body" idx="1"/>
          </p:nvPr>
        </p:nvSpPr>
        <p:spPr>
          <a:xfrm>
            <a:off x="311700" y="1143230"/>
            <a:ext cx="8520600" cy="3625993"/>
          </a:xfrm>
          <a:prstGeom prst="rect">
            <a:avLst/>
          </a:prstGeom>
        </p:spPr>
        <p:txBody>
          <a:bodyPr spcFirstLastPara="1" wrap="square" lIns="91425" tIns="91425" rIns="91425" bIns="91425" anchor="t" anchorCtr="0">
            <a:noAutofit/>
          </a:bodyPr>
          <a:lstStyle/>
          <a:p>
            <a:pPr marL="412750" indent="-285750">
              <a:buClr>
                <a:srgbClr val="000000"/>
              </a:buClr>
              <a:buSzPts val="1600"/>
            </a:pPr>
            <a:r>
              <a:rPr lang="en" dirty="0" smtClean="0">
                <a:solidFill>
                  <a:srgbClr val="000000"/>
                </a:solidFill>
              </a:rPr>
              <a:t>Basic procedure:</a:t>
            </a:r>
            <a:br>
              <a:rPr lang="en" dirty="0" smtClean="0">
                <a:solidFill>
                  <a:srgbClr val="000000"/>
                </a:solidFill>
              </a:rPr>
            </a:br>
            <a:r>
              <a:rPr lang="en" dirty="0" smtClean="0">
                <a:solidFill>
                  <a:srgbClr val="000000"/>
                </a:solidFill>
              </a:rPr>
              <a:t>1) Find how many months there are, from creation till the molad of this year’s Tishrei. Remember that some years are leap years and some regular years.</a:t>
            </a:r>
            <a:br>
              <a:rPr lang="en" dirty="0" smtClean="0">
                <a:solidFill>
                  <a:srgbClr val="000000"/>
                </a:solidFill>
              </a:rPr>
            </a:br>
            <a:r>
              <a:rPr lang="en" dirty="0" smtClean="0">
                <a:solidFill>
                  <a:srgbClr val="000000"/>
                </a:solidFill>
              </a:rPr>
              <a:t>2) From the calendar’s </a:t>
            </a:r>
            <a:r>
              <a:rPr lang="en" i="1" dirty="0" smtClean="0">
                <a:solidFill>
                  <a:srgbClr val="000000"/>
                </a:solidFill>
              </a:rPr>
              <a:t>starting point</a:t>
            </a:r>
            <a:r>
              <a:rPr lang="en" dirty="0" smtClean="0">
                <a:solidFill>
                  <a:srgbClr val="000000"/>
                </a:solidFill>
              </a:rPr>
              <a:t>, add the time for that many months.</a:t>
            </a:r>
            <a:br>
              <a:rPr lang="en" dirty="0" smtClean="0">
                <a:solidFill>
                  <a:srgbClr val="000000"/>
                </a:solidFill>
              </a:rPr>
            </a:br>
            <a:r>
              <a:rPr lang="en" dirty="0" smtClean="0">
                <a:solidFill>
                  <a:srgbClr val="000000"/>
                </a:solidFill>
              </a:rPr>
              <a:t>3) Now: what day of the week and time of day is that?</a:t>
            </a:r>
            <a:br>
              <a:rPr lang="en" dirty="0" smtClean="0">
                <a:solidFill>
                  <a:srgbClr val="000000"/>
                </a:solidFill>
              </a:rPr>
            </a:br>
            <a:r>
              <a:rPr lang="en-US" dirty="0" smtClean="0">
                <a:solidFill>
                  <a:srgbClr val="000000"/>
                </a:solidFill>
              </a:rPr>
              <a:t>Again</a:t>
            </a:r>
            <a:r>
              <a:rPr lang="en-US" dirty="0">
                <a:solidFill>
                  <a:srgbClr val="000000"/>
                </a:solidFill>
              </a:rPr>
              <a:t>: there have been thousands of weeks since creation, but we are only going to need to know the </a:t>
            </a:r>
            <a:r>
              <a:rPr lang="en-US" i="1" dirty="0">
                <a:solidFill>
                  <a:srgbClr val="000000"/>
                </a:solidFill>
              </a:rPr>
              <a:t>day of the week and the time of day.</a:t>
            </a:r>
            <a:r>
              <a:rPr lang="en-US" dirty="0">
                <a:solidFill>
                  <a:srgbClr val="000000"/>
                </a:solidFill>
              </a:rPr>
              <a:t> This </a:t>
            </a:r>
            <a:r>
              <a:rPr lang="en-US" dirty="0" smtClean="0">
                <a:solidFill>
                  <a:srgbClr val="000000"/>
                </a:solidFill>
              </a:rPr>
              <a:t>is part of Chazal’s design to make </a:t>
            </a:r>
            <a:r>
              <a:rPr lang="en-US" dirty="0">
                <a:solidFill>
                  <a:srgbClr val="000000"/>
                </a:solidFill>
              </a:rPr>
              <a:t>things simpler</a:t>
            </a:r>
            <a:r>
              <a:rPr lang="en-US" dirty="0" smtClean="0">
                <a:solidFill>
                  <a:srgbClr val="000000"/>
                </a:solidFill>
              </a:rPr>
              <a:t>.</a:t>
            </a:r>
            <a:endParaRPr lang="en" dirty="0" smtClean="0">
              <a:solidFill>
                <a:srgbClr val="000000"/>
              </a:solidFill>
            </a:endParaRPr>
          </a:p>
          <a:p>
            <a:pPr marL="412750" indent="-285750">
              <a:buClr>
                <a:srgbClr val="000000"/>
              </a:buClr>
              <a:buSzPts val="1600"/>
            </a:pPr>
            <a:r>
              <a:rPr lang="en" dirty="0" smtClean="0">
                <a:solidFill>
                  <a:srgbClr val="000000"/>
                </a:solidFill>
              </a:rPr>
              <a:t>Instead of counting all those months, we can break the job into pieces:</a:t>
            </a:r>
            <a:br>
              <a:rPr lang="en" dirty="0" smtClean="0">
                <a:solidFill>
                  <a:srgbClr val="000000"/>
                </a:solidFill>
              </a:rPr>
            </a:br>
            <a:r>
              <a:rPr lang="en" dirty="0" smtClean="0">
                <a:solidFill>
                  <a:srgbClr val="000000"/>
                </a:solidFill>
              </a:rPr>
              <a:t>1) 19-year cycles, 2) additional regular years, and 3) additional leap years.</a:t>
            </a:r>
          </a:p>
        </p:txBody>
      </p:sp>
    </p:spTree>
    <p:extLst>
      <p:ext uri="{BB962C8B-B14F-4D97-AF65-F5344CB8AC3E}">
        <p14:creationId xmlns:p14="http://schemas.microsoft.com/office/powerpoint/2010/main" val="375146003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lvl="0"/>
            <a:r>
              <a:rPr lang="en" dirty="0"/>
              <a:t>How to calculate </a:t>
            </a:r>
            <a:r>
              <a:rPr lang="en" dirty="0" smtClean="0"/>
              <a:t>- standard </a:t>
            </a:r>
            <a:r>
              <a:rPr lang="en" dirty="0"/>
              <a:t>shifts, cont.</a:t>
            </a:r>
            <a:endParaRPr dirty="0"/>
          </a:p>
        </p:txBody>
      </p:sp>
      <p:sp>
        <p:nvSpPr>
          <p:cNvPr id="85" name="Google Shape;85;p18"/>
          <p:cNvSpPr txBox="1">
            <a:spLocks noGrp="1"/>
          </p:cNvSpPr>
          <p:nvPr>
            <p:ph type="body" idx="1"/>
          </p:nvPr>
        </p:nvSpPr>
        <p:spPr>
          <a:xfrm>
            <a:off x="311700" y="1143230"/>
            <a:ext cx="8520600" cy="3625993"/>
          </a:xfrm>
          <a:prstGeom prst="rect">
            <a:avLst/>
          </a:prstGeom>
        </p:spPr>
        <p:txBody>
          <a:bodyPr spcFirstLastPara="1" wrap="square" lIns="91425" tIns="91425" rIns="91425" bIns="91425" anchor="t" anchorCtr="0">
            <a:noAutofit/>
          </a:bodyPr>
          <a:lstStyle/>
          <a:p>
            <a:pPr marL="412750" indent="-285750">
              <a:buClr>
                <a:srgbClr val="000000"/>
              </a:buClr>
              <a:buSzPts val="1600"/>
            </a:pPr>
            <a:r>
              <a:rPr lang="en-US" dirty="0" smtClean="0">
                <a:solidFill>
                  <a:srgbClr val="000000"/>
                </a:solidFill>
              </a:rPr>
              <a:t>The </a:t>
            </a:r>
            <a:r>
              <a:rPr lang="en-US" i="1" dirty="0" smtClean="0">
                <a:solidFill>
                  <a:srgbClr val="000000"/>
                </a:solidFill>
              </a:rPr>
              <a:t>starting </a:t>
            </a:r>
            <a:r>
              <a:rPr lang="en-US" i="1" dirty="0">
                <a:solidFill>
                  <a:srgbClr val="000000"/>
                </a:solidFill>
              </a:rPr>
              <a:t>point</a:t>
            </a:r>
            <a:r>
              <a:rPr lang="en-US" dirty="0">
                <a:solidFill>
                  <a:srgbClr val="000000"/>
                </a:solidFill>
              </a:rPr>
              <a:t> is set near the beginning of the _year_ </a:t>
            </a:r>
            <a:r>
              <a:rPr lang="en-US" dirty="0" smtClean="0">
                <a:solidFill>
                  <a:srgbClr val="000000"/>
                </a:solidFill>
              </a:rPr>
              <a:t>one, </a:t>
            </a:r>
            <a:r>
              <a:rPr lang="en-US" dirty="0">
                <a:solidFill>
                  <a:srgbClr val="000000"/>
                </a:solidFill>
              </a:rPr>
              <a:t>but at </a:t>
            </a:r>
            <a:r>
              <a:rPr lang="he-IL" dirty="0">
                <a:solidFill>
                  <a:srgbClr val="000000"/>
                </a:solidFill>
              </a:rPr>
              <a:t>בהר"ד</a:t>
            </a:r>
            <a:r>
              <a:rPr lang="en-US" dirty="0">
                <a:solidFill>
                  <a:srgbClr val="000000"/>
                </a:solidFill>
              </a:rPr>
              <a:t>: Monday, 5 hours, 204 </a:t>
            </a:r>
            <a:r>
              <a:rPr lang="en-US" dirty="0" err="1" smtClean="0">
                <a:solidFill>
                  <a:srgbClr val="000000"/>
                </a:solidFill>
              </a:rPr>
              <a:t>chalakim</a:t>
            </a:r>
            <a:r>
              <a:rPr lang="en-US" dirty="0" smtClean="0">
                <a:solidFill>
                  <a:srgbClr val="000000"/>
                </a:solidFill>
              </a:rPr>
              <a:t>.</a:t>
            </a:r>
          </a:p>
          <a:p>
            <a:pPr marL="412750" indent="-285750">
              <a:buClr>
                <a:srgbClr val="000000"/>
              </a:buClr>
              <a:buSzPts val="1600"/>
            </a:pPr>
            <a:r>
              <a:rPr lang="en-US" dirty="0" smtClean="0">
                <a:solidFill>
                  <a:srgbClr val="000000"/>
                </a:solidFill>
              </a:rPr>
              <a:t>Amazingly enough, this is an </a:t>
            </a:r>
            <a:r>
              <a:rPr lang="en-US" i="1" dirty="0" smtClean="0">
                <a:solidFill>
                  <a:srgbClr val="000000"/>
                </a:solidFill>
              </a:rPr>
              <a:t>imaginary time,</a:t>
            </a:r>
            <a:r>
              <a:rPr lang="en-US" dirty="0" smtClean="0">
                <a:solidFill>
                  <a:srgbClr val="000000"/>
                </a:solidFill>
              </a:rPr>
              <a:t> before the world was created! Chazal could have started from their own time, call it 4200, and gone forward – but then you would have had to subtract 4200 from the number of this year in the calculations.</a:t>
            </a:r>
          </a:p>
          <a:p>
            <a:pPr marL="412750" indent="-285750">
              <a:buClr>
                <a:srgbClr val="000000"/>
              </a:buClr>
              <a:buSzPts val="1600"/>
            </a:pPr>
            <a:r>
              <a:rPr lang="en-US" dirty="0" smtClean="0">
                <a:solidFill>
                  <a:srgbClr val="000000"/>
                </a:solidFill>
              </a:rPr>
              <a:t>For convenience, they tracked backward in time to zero, so you wouldn’t have to subtract.</a:t>
            </a:r>
            <a:endParaRPr lang="en-US" dirty="0">
              <a:solidFill>
                <a:srgbClr val="000000"/>
              </a:solidFill>
            </a:endParaRPr>
          </a:p>
          <a:p>
            <a:pPr marL="412750" indent="-285750">
              <a:buClr>
                <a:srgbClr val="000000"/>
              </a:buClr>
              <a:buSzPts val="1600"/>
            </a:pPr>
            <a:r>
              <a:rPr lang="en-US" dirty="0" smtClean="0">
                <a:solidFill>
                  <a:srgbClr val="000000"/>
                </a:solidFill>
              </a:rPr>
              <a:t>The time </a:t>
            </a:r>
            <a:r>
              <a:rPr lang="he-IL" dirty="0" smtClean="0">
                <a:solidFill>
                  <a:srgbClr val="000000"/>
                </a:solidFill>
              </a:rPr>
              <a:t>בהר"ד</a:t>
            </a:r>
            <a:r>
              <a:rPr lang="en-US" dirty="0" smtClean="0">
                <a:solidFill>
                  <a:srgbClr val="000000"/>
                </a:solidFill>
              </a:rPr>
              <a:t> is arbitrary, just matches with whenever </a:t>
            </a:r>
            <a:r>
              <a:rPr lang="en-US" dirty="0">
                <a:solidFill>
                  <a:srgbClr val="000000"/>
                </a:solidFill>
              </a:rPr>
              <a:t>they </a:t>
            </a:r>
            <a:r>
              <a:rPr lang="en-US" dirty="0" smtClean="0">
                <a:solidFill>
                  <a:srgbClr val="000000"/>
                </a:solidFill>
              </a:rPr>
              <a:t>really started</a:t>
            </a:r>
            <a:r>
              <a:rPr lang="en-US" dirty="0">
                <a:solidFill>
                  <a:srgbClr val="000000"/>
                </a:solidFill>
              </a:rPr>
              <a:t>. </a:t>
            </a:r>
            <a:r>
              <a:rPr lang="en-US" dirty="0" smtClean="0">
                <a:solidFill>
                  <a:srgbClr val="000000"/>
                </a:solidFill>
              </a:rPr>
              <a:t>But adding one year to it, you do get </a:t>
            </a:r>
            <a:r>
              <a:rPr lang="en-US" dirty="0">
                <a:solidFill>
                  <a:srgbClr val="000000"/>
                </a:solidFill>
              </a:rPr>
              <a:t>Friday morning </a:t>
            </a:r>
            <a:r>
              <a:rPr lang="en-US" dirty="0" smtClean="0">
                <a:solidFill>
                  <a:srgbClr val="000000"/>
                </a:solidFill>
              </a:rPr>
              <a:t>of </a:t>
            </a:r>
            <a:r>
              <a:rPr lang="en-US" dirty="0" err="1" smtClean="0">
                <a:solidFill>
                  <a:srgbClr val="000000"/>
                </a:solidFill>
              </a:rPr>
              <a:t>Tishrei</a:t>
            </a:r>
            <a:r>
              <a:rPr lang="en-US" dirty="0" smtClean="0">
                <a:solidFill>
                  <a:srgbClr val="000000"/>
                </a:solidFill>
              </a:rPr>
              <a:t> the </a:t>
            </a:r>
            <a:r>
              <a:rPr lang="en-US" i="1" dirty="0">
                <a:solidFill>
                  <a:srgbClr val="000000"/>
                </a:solidFill>
              </a:rPr>
              <a:t>next </a:t>
            </a:r>
            <a:r>
              <a:rPr lang="en-US" dirty="0" smtClean="0">
                <a:solidFill>
                  <a:srgbClr val="000000"/>
                </a:solidFill>
              </a:rPr>
              <a:t>year, year 2, when First Man was created.</a:t>
            </a:r>
            <a:endParaRPr dirty="0"/>
          </a:p>
        </p:txBody>
      </p:sp>
    </p:spTree>
    <p:extLst>
      <p:ext uri="{BB962C8B-B14F-4D97-AF65-F5344CB8AC3E}">
        <p14:creationId xmlns:p14="http://schemas.microsoft.com/office/powerpoint/2010/main" val="43517184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lvl="0"/>
            <a:r>
              <a:rPr lang="en" dirty="0"/>
              <a:t>How to calculate </a:t>
            </a:r>
            <a:r>
              <a:rPr lang="en" dirty="0" smtClean="0"/>
              <a:t>- standard </a:t>
            </a:r>
            <a:r>
              <a:rPr lang="en" dirty="0"/>
              <a:t>shifts, cont.</a:t>
            </a:r>
            <a:endParaRPr dirty="0"/>
          </a:p>
        </p:txBody>
      </p:sp>
      <p:sp>
        <p:nvSpPr>
          <p:cNvPr id="85" name="Google Shape;85;p18"/>
          <p:cNvSpPr txBox="1">
            <a:spLocks noGrp="1"/>
          </p:cNvSpPr>
          <p:nvPr>
            <p:ph type="body" idx="1"/>
          </p:nvPr>
        </p:nvSpPr>
        <p:spPr>
          <a:xfrm>
            <a:off x="311700" y="1103902"/>
            <a:ext cx="8520600" cy="3713904"/>
          </a:xfrm>
          <a:prstGeom prst="rect">
            <a:avLst/>
          </a:prstGeom>
        </p:spPr>
        <p:txBody>
          <a:bodyPr spcFirstLastPara="1" wrap="square" lIns="91425" tIns="91425" rIns="91425" bIns="91425" anchor="t" anchorCtr="0">
            <a:noAutofit/>
          </a:bodyPr>
          <a:lstStyle/>
          <a:p>
            <a:pPr marL="0" lvl="0" indent="0" algn="l" rtl="0">
              <a:spcAft>
                <a:spcPts val="0"/>
              </a:spcAft>
              <a:buNone/>
            </a:pPr>
            <a:r>
              <a:rPr lang="en" dirty="0" smtClean="0">
                <a:solidFill>
                  <a:srgbClr val="000000"/>
                </a:solidFill>
              </a:rPr>
              <a:t>To the starting point, we’ll add multiples </a:t>
            </a:r>
            <a:r>
              <a:rPr lang="en" dirty="0">
                <a:solidFill>
                  <a:srgbClr val="000000"/>
                </a:solidFill>
              </a:rPr>
              <a:t>of the following </a:t>
            </a:r>
            <a:r>
              <a:rPr lang="en" i="1" dirty="0" smtClean="0">
                <a:solidFill>
                  <a:srgbClr val="000000"/>
                </a:solidFill>
              </a:rPr>
              <a:t>four shifts. </a:t>
            </a:r>
            <a:endParaRPr dirty="0">
              <a:solidFill>
                <a:srgbClr val="000000"/>
              </a:solidFill>
            </a:endParaRPr>
          </a:p>
          <a:p>
            <a:pPr marL="412750" indent="-285750">
              <a:spcBef>
                <a:spcPts val="600"/>
              </a:spcBef>
              <a:buClr>
                <a:srgbClr val="000000"/>
              </a:buClr>
              <a:buSzPts val="1600"/>
            </a:pPr>
            <a:r>
              <a:rPr lang="en" dirty="0" smtClean="0">
                <a:solidFill>
                  <a:srgbClr val="000000"/>
                </a:solidFill>
              </a:rPr>
              <a:t>One </a:t>
            </a:r>
            <a:r>
              <a:rPr lang="en" dirty="0">
                <a:solidFill>
                  <a:srgbClr val="000000"/>
                </a:solidFill>
              </a:rPr>
              <a:t>molad </a:t>
            </a:r>
            <a:r>
              <a:rPr lang="en" dirty="0" smtClean="0">
                <a:solidFill>
                  <a:srgbClr val="000000"/>
                </a:solidFill>
              </a:rPr>
              <a:t>– shift for one </a:t>
            </a:r>
            <a:r>
              <a:rPr lang="en" dirty="0">
                <a:solidFill>
                  <a:srgbClr val="000000"/>
                </a:solidFill>
              </a:rPr>
              <a:t>lunar </a:t>
            </a:r>
            <a:r>
              <a:rPr lang="en" dirty="0" smtClean="0">
                <a:solidFill>
                  <a:srgbClr val="000000"/>
                </a:solidFill>
              </a:rPr>
              <a:t>month = </a:t>
            </a:r>
            <a:r>
              <a:rPr lang="he-IL" dirty="0" smtClean="0">
                <a:solidFill>
                  <a:srgbClr val="000000"/>
                </a:solidFill>
              </a:rPr>
              <a:t>אי"ב תשצ"ג</a:t>
            </a:r>
            <a:r>
              <a:rPr lang="en-US" dirty="0" smtClean="0">
                <a:solidFill>
                  <a:srgbClr val="000000"/>
                </a:solidFill>
              </a:rPr>
              <a:t>:</a:t>
            </a:r>
            <a:r>
              <a:rPr lang="en" dirty="0" smtClean="0">
                <a:solidFill>
                  <a:srgbClr val="000000"/>
                </a:solidFill>
              </a:rPr>
              <a:t/>
            </a:r>
            <a:br>
              <a:rPr lang="en" dirty="0" smtClean="0">
                <a:solidFill>
                  <a:srgbClr val="000000"/>
                </a:solidFill>
              </a:rPr>
            </a:br>
            <a:r>
              <a:rPr lang="en" dirty="0" smtClean="0">
                <a:solidFill>
                  <a:srgbClr val="000000"/>
                </a:solidFill>
              </a:rPr>
              <a:t>1 </a:t>
            </a:r>
            <a:r>
              <a:rPr lang="en" dirty="0">
                <a:solidFill>
                  <a:srgbClr val="000000"/>
                </a:solidFill>
              </a:rPr>
              <a:t>day (really 29 days - but we ignore the weeks), 12 hours, 793 </a:t>
            </a:r>
            <a:r>
              <a:rPr lang="en" dirty="0" smtClean="0">
                <a:solidFill>
                  <a:srgbClr val="000000"/>
                </a:solidFill>
              </a:rPr>
              <a:t>chalakim</a:t>
            </a:r>
            <a:endParaRPr dirty="0" smtClean="0">
              <a:solidFill>
                <a:srgbClr val="000000"/>
              </a:solidFill>
            </a:endParaRPr>
          </a:p>
          <a:p>
            <a:pPr marL="412750" indent="-285750">
              <a:spcBef>
                <a:spcPts val="600"/>
              </a:spcBef>
              <a:buClr>
                <a:srgbClr val="000000"/>
              </a:buClr>
              <a:buSzPts val="1600"/>
            </a:pPr>
            <a:r>
              <a:rPr lang="en" dirty="0" smtClean="0">
                <a:solidFill>
                  <a:srgbClr val="000000"/>
                </a:solidFill>
              </a:rPr>
              <a:t>Shana peshutah – built out of 12 of these months = </a:t>
            </a:r>
            <a:r>
              <a:rPr lang="he-IL" dirty="0" smtClean="0">
                <a:solidFill>
                  <a:srgbClr val="000000"/>
                </a:solidFill>
              </a:rPr>
              <a:t>ד"ח תתע"ו</a:t>
            </a:r>
            <a:r>
              <a:rPr lang="en-US" dirty="0" smtClean="0">
                <a:solidFill>
                  <a:srgbClr val="000000"/>
                </a:solidFill>
              </a:rPr>
              <a:t>:</a:t>
            </a:r>
            <a:r>
              <a:rPr lang="en" dirty="0" smtClean="0">
                <a:solidFill>
                  <a:srgbClr val="000000"/>
                </a:solidFill>
              </a:rPr>
              <a:t/>
            </a:r>
            <a:br>
              <a:rPr lang="en" dirty="0" smtClean="0">
                <a:solidFill>
                  <a:srgbClr val="000000"/>
                </a:solidFill>
              </a:rPr>
            </a:br>
            <a:r>
              <a:rPr lang="en" dirty="0" smtClean="0">
                <a:solidFill>
                  <a:srgbClr val="000000"/>
                </a:solidFill>
              </a:rPr>
              <a:t>4 </a:t>
            </a:r>
            <a:r>
              <a:rPr lang="en" dirty="0">
                <a:solidFill>
                  <a:srgbClr val="000000"/>
                </a:solidFill>
              </a:rPr>
              <a:t>days, 8 hours, 876 chalakim</a:t>
            </a:r>
            <a:endParaRPr dirty="0">
              <a:solidFill>
                <a:srgbClr val="000000"/>
              </a:solidFill>
            </a:endParaRPr>
          </a:p>
          <a:p>
            <a:pPr marL="412750" indent="-285750">
              <a:spcBef>
                <a:spcPts val="600"/>
              </a:spcBef>
              <a:buClr>
                <a:srgbClr val="000000"/>
              </a:buClr>
              <a:buSzPts val="1600"/>
            </a:pPr>
            <a:r>
              <a:rPr lang="en" dirty="0">
                <a:solidFill>
                  <a:srgbClr val="000000"/>
                </a:solidFill>
              </a:rPr>
              <a:t>Shana m'uberes - built out of 13 of these </a:t>
            </a:r>
            <a:r>
              <a:rPr lang="en" dirty="0" smtClean="0">
                <a:solidFill>
                  <a:srgbClr val="000000"/>
                </a:solidFill>
              </a:rPr>
              <a:t>months</a:t>
            </a:r>
            <a:r>
              <a:rPr lang="en" dirty="0">
                <a:solidFill>
                  <a:srgbClr val="000000"/>
                </a:solidFill>
              </a:rPr>
              <a:t> </a:t>
            </a:r>
            <a:r>
              <a:rPr lang="en" dirty="0" smtClean="0">
                <a:solidFill>
                  <a:srgbClr val="000000"/>
                </a:solidFill>
              </a:rPr>
              <a:t>= </a:t>
            </a:r>
            <a:r>
              <a:rPr lang="he-IL" dirty="0" smtClean="0">
                <a:solidFill>
                  <a:srgbClr val="000000"/>
                </a:solidFill>
              </a:rPr>
              <a:t>הכ"א תקפ"ט</a:t>
            </a:r>
            <a:r>
              <a:rPr lang="en-US" dirty="0">
                <a:solidFill>
                  <a:srgbClr val="000000"/>
                </a:solidFill>
              </a:rPr>
              <a:t>:</a:t>
            </a:r>
            <a:r>
              <a:rPr lang="en" dirty="0" smtClean="0">
                <a:solidFill>
                  <a:srgbClr val="000000"/>
                </a:solidFill>
              </a:rPr>
              <a:t/>
            </a:r>
            <a:br>
              <a:rPr lang="en" dirty="0" smtClean="0">
                <a:solidFill>
                  <a:srgbClr val="000000"/>
                </a:solidFill>
              </a:rPr>
            </a:br>
            <a:r>
              <a:rPr lang="en" dirty="0" smtClean="0">
                <a:solidFill>
                  <a:srgbClr val="000000"/>
                </a:solidFill>
              </a:rPr>
              <a:t>5 </a:t>
            </a:r>
            <a:r>
              <a:rPr lang="en" dirty="0">
                <a:solidFill>
                  <a:srgbClr val="000000"/>
                </a:solidFill>
              </a:rPr>
              <a:t>days, 21 hours, 589 chalakim</a:t>
            </a:r>
            <a:endParaRPr dirty="0">
              <a:solidFill>
                <a:srgbClr val="000000"/>
              </a:solidFill>
            </a:endParaRPr>
          </a:p>
          <a:p>
            <a:pPr marL="412750" indent="-285750">
              <a:spcBef>
                <a:spcPts val="600"/>
              </a:spcBef>
              <a:buClr>
                <a:srgbClr val="000000"/>
              </a:buClr>
              <a:buSzPts val="1600"/>
            </a:pPr>
            <a:r>
              <a:rPr lang="en" dirty="0">
                <a:solidFill>
                  <a:srgbClr val="000000"/>
                </a:solidFill>
              </a:rPr>
              <a:t>19 year cycle - 19 </a:t>
            </a:r>
            <a:r>
              <a:rPr lang="en" dirty="0" smtClean="0">
                <a:solidFill>
                  <a:srgbClr val="000000"/>
                </a:solidFill>
              </a:rPr>
              <a:t>years </a:t>
            </a:r>
            <a:r>
              <a:rPr lang="en" dirty="0">
                <a:solidFill>
                  <a:srgbClr val="000000"/>
                </a:solidFill>
              </a:rPr>
              <a:t>with 7 m'ubaros and 12 </a:t>
            </a:r>
            <a:r>
              <a:rPr lang="en" dirty="0" smtClean="0">
                <a:solidFill>
                  <a:srgbClr val="000000"/>
                </a:solidFill>
              </a:rPr>
              <a:t>peshutos = </a:t>
            </a:r>
            <a:r>
              <a:rPr lang="he-IL" dirty="0" smtClean="0">
                <a:solidFill>
                  <a:srgbClr val="000000"/>
                </a:solidFill>
              </a:rPr>
              <a:t>בי"ו תקצ"ה</a:t>
            </a:r>
            <a:r>
              <a:rPr lang="en-US" dirty="0" smtClean="0">
                <a:solidFill>
                  <a:srgbClr val="000000"/>
                </a:solidFill>
              </a:rPr>
              <a:t>:</a:t>
            </a:r>
            <a:r>
              <a:rPr lang="en" dirty="0" smtClean="0">
                <a:solidFill>
                  <a:srgbClr val="000000"/>
                </a:solidFill>
              </a:rPr>
              <a:t/>
            </a:r>
            <a:br>
              <a:rPr lang="en" dirty="0" smtClean="0">
                <a:solidFill>
                  <a:srgbClr val="000000"/>
                </a:solidFill>
              </a:rPr>
            </a:br>
            <a:r>
              <a:rPr lang="en" dirty="0" smtClean="0">
                <a:solidFill>
                  <a:srgbClr val="000000"/>
                </a:solidFill>
              </a:rPr>
              <a:t>2 </a:t>
            </a:r>
            <a:r>
              <a:rPr lang="en" dirty="0">
                <a:solidFill>
                  <a:srgbClr val="000000"/>
                </a:solidFill>
              </a:rPr>
              <a:t>days, 16 hours, 595 </a:t>
            </a:r>
            <a:r>
              <a:rPr lang="en" dirty="0" smtClean="0">
                <a:solidFill>
                  <a:srgbClr val="000000"/>
                </a:solidFill>
              </a:rPr>
              <a:t>chalakim.</a:t>
            </a:r>
          </a:p>
          <a:p>
            <a:pPr marL="127000" indent="0">
              <a:spcBef>
                <a:spcPts val="600"/>
              </a:spcBef>
              <a:buClr>
                <a:srgbClr val="000000"/>
              </a:buClr>
              <a:buSzPts val="1600"/>
              <a:buNone/>
            </a:pPr>
            <a:r>
              <a:rPr lang="en" dirty="0" smtClean="0">
                <a:solidFill>
                  <a:srgbClr val="000000"/>
                </a:solidFill>
              </a:rPr>
              <a:t>Each of these tells how far the molad moves after that many months. No weeks!</a:t>
            </a:r>
            <a:endParaRPr dirty="0" smtClean="0">
              <a:solidFill>
                <a:srgbClr val="000000"/>
              </a:solidFill>
            </a:endParaRPr>
          </a:p>
          <a:p>
            <a:pPr marL="0" lvl="0" indent="0" algn="l" rtl="0">
              <a:spcBef>
                <a:spcPts val="0"/>
              </a:spcBef>
              <a:spcAft>
                <a:spcPts val="1600"/>
              </a:spcAft>
              <a:buNone/>
            </a:pPr>
            <a:endParaRPr dirty="0"/>
          </a:p>
        </p:txBody>
      </p:sp>
    </p:spTree>
    <p:extLst>
      <p:ext uri="{BB962C8B-B14F-4D97-AF65-F5344CB8AC3E}">
        <p14:creationId xmlns:p14="http://schemas.microsoft.com/office/powerpoint/2010/main" val="206477470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How to </a:t>
            </a:r>
            <a:r>
              <a:rPr lang="en" dirty="0" smtClean="0"/>
              <a:t>calculate</a:t>
            </a:r>
            <a:r>
              <a:rPr lang="en" dirty="0"/>
              <a:t> </a:t>
            </a:r>
            <a:r>
              <a:rPr lang="en" dirty="0" smtClean="0"/>
              <a:t>- example</a:t>
            </a:r>
            <a:endParaRPr dirty="0"/>
          </a:p>
        </p:txBody>
      </p:sp>
      <p:sp>
        <p:nvSpPr>
          <p:cNvPr id="79" name="Google Shape;79;p1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285750" indent="-285750">
              <a:buClr>
                <a:schemeClr val="dk1"/>
              </a:buClr>
              <a:buSzPct val="100000"/>
            </a:pPr>
            <a:r>
              <a:rPr lang="en" dirty="0" smtClean="0">
                <a:solidFill>
                  <a:schemeClr val="tx1"/>
                </a:solidFill>
              </a:rPr>
              <a:t>If </a:t>
            </a:r>
            <a:r>
              <a:rPr lang="en" dirty="0">
                <a:solidFill>
                  <a:schemeClr val="tx1"/>
                </a:solidFill>
              </a:rPr>
              <a:t>you'd want to add 4 days, 18 hours, 443 </a:t>
            </a:r>
            <a:r>
              <a:rPr lang="en" dirty="0" smtClean="0">
                <a:solidFill>
                  <a:schemeClr val="tx1"/>
                </a:solidFill>
              </a:rPr>
              <a:t>chalakim </a:t>
            </a:r>
            <a:r>
              <a:rPr lang="en" b="1" dirty="0" smtClean="0">
                <a:solidFill>
                  <a:schemeClr val="tx1"/>
                </a:solidFill>
              </a:rPr>
              <a:t>(</a:t>
            </a:r>
            <a:r>
              <a:rPr lang="he-IL" b="1" dirty="0" smtClean="0">
                <a:solidFill>
                  <a:schemeClr val="tx1"/>
                </a:solidFill>
              </a:rPr>
              <a:t>די"ח תמ"ג</a:t>
            </a:r>
            <a:r>
              <a:rPr lang="en" b="1" dirty="0" smtClean="0">
                <a:solidFill>
                  <a:schemeClr val="tx1"/>
                </a:solidFill>
              </a:rPr>
              <a:t>) </a:t>
            </a:r>
            <a:r>
              <a:rPr lang="en" dirty="0" smtClean="0">
                <a:solidFill>
                  <a:schemeClr val="tx1"/>
                </a:solidFill>
              </a:rPr>
              <a:t>or (</a:t>
            </a:r>
            <a:r>
              <a:rPr lang="he-IL" b="1" dirty="0" smtClean="0">
                <a:solidFill>
                  <a:schemeClr val="tx1"/>
                </a:solidFill>
              </a:rPr>
              <a:t>ד, יח</a:t>
            </a:r>
            <a:r>
              <a:rPr lang="he-IL" b="1" dirty="0">
                <a:solidFill>
                  <a:schemeClr val="tx1"/>
                </a:solidFill>
              </a:rPr>
              <a:t>, תמג</a:t>
            </a:r>
            <a:r>
              <a:rPr lang="en" dirty="0">
                <a:solidFill>
                  <a:schemeClr val="tx1"/>
                </a:solidFill>
              </a:rPr>
              <a:t>) to 5 days, 20 hours, 742 chalakim </a:t>
            </a:r>
            <a:r>
              <a:rPr lang="en-US" dirty="0" smtClean="0">
                <a:solidFill>
                  <a:schemeClr val="tx1"/>
                </a:solidFill>
              </a:rPr>
              <a:t>(</a:t>
            </a:r>
            <a:r>
              <a:rPr lang="he-IL" b="1" dirty="0">
                <a:solidFill>
                  <a:schemeClr val="tx1"/>
                </a:solidFill>
              </a:rPr>
              <a:t>ה, כ, תשמב</a:t>
            </a:r>
            <a:r>
              <a:rPr lang="en-US" dirty="0" smtClean="0">
                <a:solidFill>
                  <a:schemeClr val="tx1"/>
                </a:solidFill>
              </a:rPr>
              <a:t>)</a:t>
            </a:r>
            <a:r>
              <a:rPr lang="en" dirty="0" smtClean="0">
                <a:solidFill>
                  <a:schemeClr val="tx1"/>
                </a:solidFill>
              </a:rPr>
              <a:t>:</a:t>
            </a:r>
            <a:endParaRPr lang="en-US" dirty="0">
              <a:solidFill>
                <a:schemeClr val="tx1"/>
              </a:solidFill>
            </a:endParaRPr>
          </a:p>
          <a:p>
            <a:pPr marL="457200" lvl="0" indent="0" algn="l" rtl="0">
              <a:spcBef>
                <a:spcPts val="1600"/>
              </a:spcBef>
              <a:spcAft>
                <a:spcPts val="0"/>
              </a:spcAft>
              <a:buNone/>
            </a:pPr>
            <a:r>
              <a:rPr lang="en" dirty="0" smtClean="0">
                <a:solidFill>
                  <a:schemeClr val="tx1"/>
                </a:solidFill>
              </a:rPr>
              <a:t>443+742 </a:t>
            </a:r>
            <a:r>
              <a:rPr lang="en" dirty="0">
                <a:solidFill>
                  <a:schemeClr val="tx1"/>
                </a:solidFill>
              </a:rPr>
              <a:t>= 1185 = 1 hour (=1080 chalakim) + 105 chalakim.</a:t>
            </a:r>
            <a:endParaRPr dirty="0">
              <a:solidFill>
                <a:schemeClr val="tx1"/>
              </a:solidFill>
            </a:endParaRPr>
          </a:p>
          <a:p>
            <a:pPr marL="457200" lvl="0" indent="0" algn="l" rtl="0">
              <a:spcBef>
                <a:spcPts val="1600"/>
              </a:spcBef>
              <a:spcAft>
                <a:spcPts val="0"/>
              </a:spcAft>
              <a:buNone/>
            </a:pPr>
            <a:r>
              <a:rPr lang="en" dirty="0">
                <a:solidFill>
                  <a:schemeClr val="tx1"/>
                </a:solidFill>
              </a:rPr>
              <a:t>18 + 20 + 1 (</a:t>
            </a:r>
            <a:r>
              <a:rPr lang="en" dirty="0" smtClean="0">
                <a:solidFill>
                  <a:schemeClr val="tx1"/>
                </a:solidFill>
              </a:rPr>
              <a:t>which </a:t>
            </a:r>
            <a:r>
              <a:rPr lang="en" dirty="0">
                <a:solidFill>
                  <a:schemeClr val="tx1"/>
                </a:solidFill>
              </a:rPr>
              <a:t>was carried) = 39 = 1 day + 15 hours.</a:t>
            </a:r>
            <a:endParaRPr dirty="0">
              <a:solidFill>
                <a:schemeClr val="tx1"/>
              </a:solidFill>
            </a:endParaRPr>
          </a:p>
          <a:p>
            <a:pPr marL="457200" lvl="0" indent="0" algn="l" rtl="0">
              <a:spcBef>
                <a:spcPts val="1600"/>
              </a:spcBef>
              <a:spcAft>
                <a:spcPts val="0"/>
              </a:spcAft>
              <a:buNone/>
            </a:pPr>
            <a:r>
              <a:rPr lang="en" dirty="0">
                <a:solidFill>
                  <a:schemeClr val="tx1"/>
                </a:solidFill>
              </a:rPr>
              <a:t>4 + 5 + 1 = 10 = 1 week (ignore) + 3 </a:t>
            </a:r>
            <a:r>
              <a:rPr lang="en" dirty="0" smtClean="0">
                <a:solidFill>
                  <a:schemeClr val="tx1"/>
                </a:solidFill>
              </a:rPr>
              <a:t>days.</a:t>
            </a:r>
          </a:p>
          <a:p>
            <a:pPr indent="0">
              <a:spcBef>
                <a:spcPts val="1600"/>
              </a:spcBef>
              <a:buNone/>
            </a:pPr>
            <a:r>
              <a:rPr lang="en" dirty="0" smtClean="0">
                <a:solidFill>
                  <a:schemeClr val="tx1"/>
                </a:solidFill>
              </a:rPr>
              <a:t>The result: 3 days, 15 hours, 105 chalakim (</a:t>
            </a:r>
            <a:r>
              <a:rPr lang="he-IL" dirty="0" smtClean="0">
                <a:solidFill>
                  <a:schemeClr val="tx1"/>
                </a:solidFill>
              </a:rPr>
              <a:t>ג, טו, קה</a:t>
            </a:r>
            <a:r>
              <a:rPr lang="en" dirty="0" smtClean="0">
                <a:solidFill>
                  <a:schemeClr val="tx1"/>
                </a:solidFill>
              </a:rPr>
              <a:t>).</a:t>
            </a:r>
            <a:endParaRPr dirty="0" smtClean="0">
              <a:solidFill>
                <a:schemeClr val="tx1"/>
              </a:solidFill>
            </a:endParaRPr>
          </a:p>
          <a:p>
            <a:pPr marL="285750" indent="-285750">
              <a:spcBef>
                <a:spcPts val="1600"/>
              </a:spcBef>
            </a:pPr>
            <a:r>
              <a:rPr lang="en" dirty="0" smtClean="0">
                <a:solidFill>
                  <a:schemeClr val="tx1"/>
                </a:solidFill>
              </a:rPr>
              <a:t>This is how all these calculations are done. Just keep carrying.</a:t>
            </a:r>
            <a:endParaRPr dirty="0" smtClean="0">
              <a:solidFill>
                <a:schemeClr val="tx1"/>
              </a:solidFill>
            </a:endParaRPr>
          </a:p>
          <a:p>
            <a:pPr marL="0" lvl="0" indent="0" algn="l" rtl="0">
              <a:spcBef>
                <a:spcPts val="1600"/>
              </a:spcBef>
              <a:spcAft>
                <a:spcPts val="0"/>
              </a:spcAft>
              <a:buClr>
                <a:schemeClr val="dk1"/>
              </a:buClr>
              <a:buSzPts val="1100"/>
              <a:buFont typeface="Arial"/>
              <a:buNone/>
            </a:pPr>
            <a:endParaRPr sz="1400" dirty="0">
              <a:solidFill>
                <a:schemeClr val="tx1"/>
              </a:solidFill>
            </a:endParaRPr>
          </a:p>
          <a:p>
            <a:pPr marL="0" lvl="0" indent="0" algn="l" rtl="0">
              <a:spcBef>
                <a:spcPts val="1600"/>
              </a:spcBef>
              <a:spcAft>
                <a:spcPts val="1600"/>
              </a:spcAft>
              <a:buNone/>
            </a:pPr>
            <a:endParaRPr dirty="0">
              <a:solidFill>
                <a:schemeClr val="tx1"/>
              </a:solidFill>
            </a:endParaRPr>
          </a:p>
        </p:txBody>
      </p:sp>
    </p:spTree>
    <p:extLst>
      <p:ext uri="{BB962C8B-B14F-4D97-AF65-F5344CB8AC3E}">
        <p14:creationId xmlns:p14="http://schemas.microsoft.com/office/powerpoint/2010/main" val="183206771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Calculator</a:t>
            </a:r>
            <a:endParaRPr dirty="0"/>
          </a:p>
        </p:txBody>
      </p:sp>
      <p:sp>
        <p:nvSpPr>
          <p:cNvPr id="91" name="Google Shape;91;p19"/>
          <p:cNvSpPr txBox="1">
            <a:spLocks noGrp="1"/>
          </p:cNvSpPr>
          <p:nvPr>
            <p:ph type="body" idx="1"/>
          </p:nvPr>
        </p:nvSpPr>
        <p:spPr>
          <a:xfrm>
            <a:off x="311700" y="934065"/>
            <a:ext cx="8520600" cy="3500060"/>
          </a:xfrm>
          <a:prstGeom prst="rect">
            <a:avLst/>
          </a:prstGeom>
        </p:spPr>
        <p:txBody>
          <a:bodyPr spcFirstLastPara="1" wrap="square" lIns="91425" tIns="91425" rIns="91425" bIns="91425" anchor="t" anchorCtr="0">
            <a:noAutofit/>
          </a:bodyPr>
          <a:lstStyle/>
          <a:p>
            <a:pPr marL="0" indent="0">
              <a:buNone/>
            </a:pPr>
            <a:r>
              <a:rPr lang="en" dirty="0">
                <a:solidFill>
                  <a:srgbClr val="000000"/>
                </a:solidFill>
              </a:rPr>
              <a:t>So you don’t have to do this yourself</a:t>
            </a:r>
            <a:r>
              <a:rPr lang="en" dirty="0" smtClean="0">
                <a:solidFill>
                  <a:srgbClr val="000000"/>
                </a:solidFill>
              </a:rPr>
              <a:t>:</a:t>
            </a:r>
            <a:endParaRPr dirty="0">
              <a:solidFill>
                <a:srgbClr val="000000"/>
              </a:solidFill>
            </a:endParaRPr>
          </a:p>
        </p:txBody>
      </p:sp>
      <p:pic>
        <p:nvPicPr>
          <p:cNvPr id="3" name="Picture 2"/>
          <p:cNvPicPr>
            <a:picLocks noChangeAspect="1"/>
          </p:cNvPicPr>
          <p:nvPr/>
        </p:nvPicPr>
        <p:blipFill rotWithShape="1">
          <a:blip r:embed="rId3"/>
          <a:srcRect l="6145" t="14694" r="6231" b="24717"/>
          <a:stretch/>
        </p:blipFill>
        <p:spPr>
          <a:xfrm>
            <a:off x="485030" y="1359673"/>
            <a:ext cx="8063244" cy="3484666"/>
          </a:xfrm>
          <a:prstGeom prst="rect">
            <a:avLst/>
          </a:prstGeom>
          <a:ln>
            <a:solidFill>
              <a:schemeClr val="accent1"/>
            </a:solidFill>
          </a:ln>
        </p:spPr>
      </p:pic>
    </p:spTree>
    <p:extLst>
      <p:ext uri="{BB962C8B-B14F-4D97-AF65-F5344CB8AC3E}">
        <p14:creationId xmlns:p14="http://schemas.microsoft.com/office/powerpoint/2010/main" val="252907512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lvl="0"/>
            <a:r>
              <a:rPr lang="en" dirty="0"/>
              <a:t>B</a:t>
            </a:r>
            <a:r>
              <a:rPr lang="en" dirty="0" smtClean="0"/>
              <a:t>) </a:t>
            </a:r>
            <a:r>
              <a:rPr lang="en" dirty="0"/>
              <a:t>Choosing the calendar</a:t>
            </a:r>
            <a:endParaRPr dirty="0"/>
          </a:p>
        </p:txBody>
      </p:sp>
      <p:sp>
        <p:nvSpPr>
          <p:cNvPr id="97" name="Google Shape;97;p2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a:spcBef>
                <a:spcPts val="1600"/>
              </a:spcBef>
              <a:buClr>
                <a:srgbClr val="000000"/>
              </a:buClr>
              <a:buFont typeface="Arial"/>
              <a:buAutoNum type="arabicParenR"/>
            </a:pPr>
            <a:r>
              <a:rPr lang="en-US" dirty="0" err="1" smtClean="0">
                <a:solidFill>
                  <a:srgbClr val="000000"/>
                </a:solidFill>
              </a:rPr>
              <a:t>Peshuta</a:t>
            </a:r>
            <a:r>
              <a:rPr lang="en-US" dirty="0" smtClean="0">
                <a:solidFill>
                  <a:srgbClr val="000000"/>
                </a:solidFill>
              </a:rPr>
              <a:t> </a:t>
            </a:r>
            <a:r>
              <a:rPr lang="en-US" dirty="0">
                <a:solidFill>
                  <a:srgbClr val="000000"/>
                </a:solidFill>
              </a:rPr>
              <a:t>or </a:t>
            </a:r>
            <a:r>
              <a:rPr lang="en-US" dirty="0" err="1">
                <a:solidFill>
                  <a:srgbClr val="000000"/>
                </a:solidFill>
              </a:rPr>
              <a:t>m’uberes</a:t>
            </a:r>
            <a:r>
              <a:rPr lang="en-US" dirty="0" smtClean="0">
                <a:solidFill>
                  <a:srgbClr val="000000"/>
                </a:solidFill>
              </a:rPr>
              <a:t>?</a:t>
            </a:r>
          </a:p>
          <a:p>
            <a:pPr>
              <a:buClr>
                <a:srgbClr val="000000"/>
              </a:buClr>
              <a:buFont typeface="Arial"/>
              <a:buAutoNum type="arabicParenR"/>
            </a:pPr>
            <a:r>
              <a:rPr lang="en-US" dirty="0">
                <a:solidFill>
                  <a:srgbClr val="000000"/>
                </a:solidFill>
              </a:rPr>
              <a:t>Introduction – how to </a:t>
            </a:r>
            <a:r>
              <a:rPr lang="en-US" dirty="0" smtClean="0">
                <a:solidFill>
                  <a:srgbClr val="000000"/>
                </a:solidFill>
              </a:rPr>
              <a:t>calculate the </a:t>
            </a:r>
            <a:r>
              <a:rPr lang="en-US" dirty="0" err="1" smtClean="0">
                <a:solidFill>
                  <a:srgbClr val="000000"/>
                </a:solidFill>
              </a:rPr>
              <a:t>molad</a:t>
            </a:r>
            <a:endParaRPr lang="en-US" dirty="0"/>
          </a:p>
          <a:p>
            <a:pPr lvl="0">
              <a:buClr>
                <a:srgbClr val="000000"/>
              </a:buClr>
              <a:buAutoNum type="arabicParenR"/>
            </a:pPr>
            <a:r>
              <a:rPr lang="en-US" dirty="0">
                <a:solidFill>
                  <a:schemeClr val="tx1"/>
                </a:solidFill>
              </a:rPr>
              <a:t>Find the </a:t>
            </a:r>
            <a:r>
              <a:rPr lang="en-US" dirty="0" err="1">
                <a:solidFill>
                  <a:schemeClr val="tx1"/>
                </a:solidFill>
              </a:rPr>
              <a:t>molad</a:t>
            </a:r>
            <a:r>
              <a:rPr lang="en" dirty="0">
                <a:solidFill>
                  <a:schemeClr val="tx1"/>
                </a:solidFill>
              </a:rPr>
              <a:t/>
            </a:r>
            <a:br>
              <a:rPr lang="en" dirty="0">
                <a:solidFill>
                  <a:schemeClr val="tx1"/>
                </a:solidFill>
              </a:rPr>
            </a:br>
            <a:r>
              <a:rPr lang="en-US" dirty="0">
                <a:solidFill>
                  <a:schemeClr val="tx1"/>
                </a:solidFill>
              </a:rPr>
              <a:t>- for </a:t>
            </a:r>
            <a:r>
              <a:rPr lang="en-US" dirty="0" err="1" smtClean="0">
                <a:solidFill>
                  <a:schemeClr val="tx1"/>
                </a:solidFill>
              </a:rPr>
              <a:t>Tishrei</a:t>
            </a:r>
            <a:r>
              <a:rPr lang="en-US" dirty="0" smtClean="0">
                <a:solidFill>
                  <a:schemeClr val="tx1"/>
                </a:solidFill>
              </a:rPr>
              <a:t> this </a:t>
            </a:r>
            <a:r>
              <a:rPr lang="en-US" dirty="0">
                <a:solidFill>
                  <a:schemeClr val="tx1"/>
                </a:solidFill>
              </a:rPr>
              <a:t>year</a:t>
            </a:r>
            <a:r>
              <a:rPr lang="en" dirty="0">
                <a:solidFill>
                  <a:schemeClr val="tx1"/>
                </a:solidFill>
              </a:rPr>
              <a:t/>
            </a:r>
            <a:br>
              <a:rPr lang="en" dirty="0">
                <a:solidFill>
                  <a:schemeClr val="tx1"/>
                </a:solidFill>
              </a:rPr>
            </a:br>
            <a:r>
              <a:rPr lang="en-US" dirty="0">
                <a:solidFill>
                  <a:schemeClr val="tx1"/>
                </a:solidFill>
              </a:rPr>
              <a:t>- and for next year</a:t>
            </a:r>
            <a:endParaRPr dirty="0">
              <a:solidFill>
                <a:schemeClr val="tx1"/>
              </a:solidFill>
            </a:endParaRPr>
          </a:p>
          <a:p>
            <a:pPr lvl="0">
              <a:buClr>
                <a:srgbClr val="000000"/>
              </a:buClr>
              <a:buAutoNum type="arabicParenR"/>
            </a:pPr>
            <a:r>
              <a:rPr lang="en-US" dirty="0">
                <a:solidFill>
                  <a:srgbClr val="000000"/>
                </a:solidFill>
              </a:rPr>
              <a:t>F</a:t>
            </a:r>
            <a:r>
              <a:rPr lang="en" dirty="0">
                <a:solidFill>
                  <a:srgbClr val="000000"/>
                </a:solidFill>
              </a:rPr>
              <a:t>ind Rosh </a:t>
            </a:r>
            <a:r>
              <a:rPr lang="en" dirty="0" smtClean="0">
                <a:solidFill>
                  <a:srgbClr val="000000"/>
                </a:solidFill>
              </a:rPr>
              <a:t>Hashanah - </a:t>
            </a:r>
            <a:r>
              <a:rPr lang="en" dirty="0">
                <a:solidFill>
                  <a:srgbClr val="000000"/>
                </a:solidFill>
              </a:rPr>
              <a:t>the four dechiyos</a:t>
            </a:r>
            <a:endParaRPr dirty="0">
              <a:solidFill>
                <a:srgbClr val="000000"/>
              </a:solidFill>
            </a:endParaRPr>
          </a:p>
          <a:p>
            <a:pPr marL="457200" lvl="0" indent="-342900" algn="l" rtl="0">
              <a:spcBef>
                <a:spcPts val="0"/>
              </a:spcBef>
              <a:spcAft>
                <a:spcPts val="0"/>
              </a:spcAft>
              <a:buClr>
                <a:srgbClr val="000000"/>
              </a:buClr>
              <a:buSzPts val="1800"/>
              <a:buAutoNum type="arabicParenR"/>
            </a:pPr>
            <a:r>
              <a:rPr lang="en" dirty="0" smtClean="0">
                <a:solidFill>
                  <a:srgbClr val="000000"/>
                </a:solidFill>
              </a:rPr>
              <a:t>Choose the calendar</a:t>
            </a:r>
            <a:endParaRPr dirty="0">
              <a:solidFill>
                <a:srgbClr val="000000"/>
              </a:solidFill>
            </a:endParaRPr>
          </a:p>
        </p:txBody>
      </p:sp>
    </p:spTree>
    <p:extLst>
      <p:ext uri="{BB962C8B-B14F-4D97-AF65-F5344CB8AC3E}">
        <p14:creationId xmlns:p14="http://schemas.microsoft.com/office/powerpoint/2010/main" val="4028883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mph" presetSubtype="0" nodeType="clickEffect">
                                  <p:stCondLst>
                                    <p:cond delay="0"/>
                                  </p:stCondLst>
                                  <p:endCondLst>
                                    <p:cond evt="onNext" delay="0">
                                      <p:tgtEl>
                                        <p:sldTgt/>
                                      </p:tgtEl>
                                    </p:cond>
                                  </p:endCondLst>
                                  <p:childTnLst>
                                    <p:set>
                                      <p:cBhvr override="childStyle">
                                        <p:cTn id="6" dur="indefinite"/>
                                        <p:tgtEl>
                                          <p:spTgt spid="97">
                                            <p:txEl>
                                              <p:pRg st="2" end="2"/>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a:t>
            </a:r>
            <a:r>
              <a:rPr lang="en-US" dirty="0" smtClean="0"/>
              <a:t>) Find the </a:t>
            </a:r>
            <a:r>
              <a:rPr lang="en-US" dirty="0" err="1" smtClean="0"/>
              <a:t>molad</a:t>
            </a:r>
            <a:r>
              <a:rPr lang="en-US" dirty="0" smtClean="0"/>
              <a:t> for this year’s </a:t>
            </a:r>
            <a:r>
              <a:rPr lang="en-US" dirty="0" err="1" smtClean="0"/>
              <a:t>Tishrei</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1147757640"/>
              </p:ext>
            </p:extLst>
          </p:nvPr>
        </p:nvGraphicFramePr>
        <p:xfrm>
          <a:off x="753036" y="1228165"/>
          <a:ext cx="7637928" cy="2834640"/>
        </p:xfrm>
        <a:graphic>
          <a:graphicData uri="http://schemas.openxmlformats.org/drawingml/2006/table">
            <a:tbl>
              <a:tblPr>
                <a:tableStyleId>{073A0DAA-6AF3-43AB-8588-CEC1D06C72B9}</a:tableStyleId>
              </a:tblPr>
              <a:tblGrid>
                <a:gridCol w="4410635">
                  <a:extLst>
                    <a:ext uri="{9D8B030D-6E8A-4147-A177-3AD203B41FA5}">
                      <a16:colId xmlns:a16="http://schemas.microsoft.com/office/drawing/2014/main" val="1323424614"/>
                    </a:ext>
                  </a:extLst>
                </a:gridCol>
                <a:gridCol w="3227293">
                  <a:extLst>
                    <a:ext uri="{9D8B030D-6E8A-4147-A177-3AD203B41FA5}">
                      <a16:colId xmlns:a16="http://schemas.microsoft.com/office/drawing/2014/main" val="2779719984"/>
                    </a:ext>
                  </a:extLst>
                </a:gridCol>
              </a:tblGrid>
              <a:tr h="37084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800" dirty="0" smtClean="0">
                          <a:solidFill>
                            <a:schemeClr val="tx1"/>
                          </a:solidFill>
                        </a:rPr>
                        <a:t>(If you know last year's </a:t>
                      </a:r>
                      <a:r>
                        <a:rPr lang="en-US" sz="1800" dirty="0" err="1" smtClean="0">
                          <a:solidFill>
                            <a:schemeClr val="tx1"/>
                          </a:solidFill>
                        </a:rPr>
                        <a:t>molad</a:t>
                      </a:r>
                      <a:r>
                        <a:rPr lang="en-US" sz="1800" dirty="0" smtClean="0">
                          <a:solidFill>
                            <a:schemeClr val="tx1"/>
                          </a:solidFill>
                        </a:rPr>
                        <a:t> it's easier,</a:t>
                      </a:r>
                      <a:r>
                        <a:rPr lang="en-US" sz="1800" baseline="0" dirty="0" smtClean="0">
                          <a:solidFill>
                            <a:schemeClr val="tx1"/>
                          </a:solidFill>
                        </a:rPr>
                        <a:t> start from there</a:t>
                      </a:r>
                      <a:r>
                        <a:rPr lang="en-US" sz="1800" dirty="0" smtClean="0">
                          <a:solidFill>
                            <a:schemeClr val="tx1"/>
                          </a:solidFill>
                        </a:rPr>
                        <a:t>. Otherwise,)</a:t>
                      </a: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800" b="1" dirty="0" smtClean="0"/>
                        <a:t>This year:</a:t>
                      </a: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68764761"/>
                  </a:ext>
                </a:extLst>
              </a:tr>
              <a:tr h="370840">
                <a:tc>
                  <a:txBody>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mj-lt"/>
                        <a:buAutoNum type="arabicPeriod"/>
                        <a:tabLst/>
                        <a:defRPr/>
                      </a:pPr>
                      <a:r>
                        <a:rPr lang="en-US" sz="1800" dirty="0" smtClean="0">
                          <a:solidFill>
                            <a:schemeClr val="tx1"/>
                          </a:solidFill>
                        </a:rPr>
                        <a:t>The starting point is the year zero, </a:t>
                      </a:r>
                      <a:r>
                        <a:rPr lang="he-IL" sz="1800" dirty="0" smtClean="0">
                          <a:solidFill>
                            <a:schemeClr val="tx1"/>
                          </a:solidFill>
                        </a:rPr>
                        <a:t>בהר"ד</a:t>
                      </a:r>
                      <a:r>
                        <a:rPr lang="en-US" sz="1800" dirty="0" smtClean="0">
                          <a:solidFill>
                            <a:schemeClr val="tx1"/>
                          </a:solidFill>
                        </a:rPr>
                        <a:t> (Monday, 5 hours, 204 </a:t>
                      </a:r>
                      <a:r>
                        <a:rPr lang="en-US" sz="1800" dirty="0" err="1" smtClean="0">
                          <a:solidFill>
                            <a:schemeClr val="tx1"/>
                          </a:solidFill>
                        </a:rPr>
                        <a:t>chalakim</a:t>
                      </a:r>
                      <a:endParaRPr lang="en-US" sz="1800" dirty="0" smtClean="0">
                        <a:solidFill>
                          <a:schemeClr val="tx1"/>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sz="1800" b="1" dirty="0" smtClean="0"/>
                        <a:t>(2,5,204)</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3687405457"/>
                  </a:ext>
                </a:extLst>
              </a:tr>
              <a:tr h="370840">
                <a:tc>
                  <a:txBody>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mj-lt"/>
                        <a:buAutoNum type="arabicPeriod" startAt="2"/>
                        <a:tabLst/>
                        <a:defRPr/>
                      </a:pPr>
                      <a:r>
                        <a:rPr lang="en-US" sz="1800" dirty="0" smtClean="0">
                          <a:solidFill>
                            <a:schemeClr val="tx1"/>
                          </a:solidFill>
                        </a:rPr>
                        <a:t>Find the number of 19 year cycles</a:t>
                      </a:r>
                    </a:p>
                  </a:txBody>
                  <a:tcPr>
                    <a:lnR w="12700" cap="flat" cmpd="sng" algn="ctr">
                      <a:solidFill>
                        <a:schemeClr val="tx1"/>
                      </a:solidFill>
                      <a:prstDash val="solid"/>
                      <a:round/>
                      <a:headEnd type="none" w="med" len="med"/>
                      <a:tailEnd type="none" w="med" len="med"/>
                    </a:lnR>
                    <a:noFill/>
                  </a:tcPr>
                </a:tc>
                <a:tc>
                  <a:txBody>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sz="1800" b="1" dirty="0" smtClean="0"/>
                        <a:t>5780</a:t>
                      </a:r>
                      <a:r>
                        <a:rPr lang="en-US" sz="1800" dirty="0" smtClean="0"/>
                        <a:t>\19 = </a:t>
                      </a:r>
                      <a:r>
                        <a:rPr lang="en-US" sz="1800" b="1" dirty="0" smtClean="0"/>
                        <a:t>304</a:t>
                      </a:r>
                      <a:r>
                        <a:rPr lang="en-US" sz="1800" dirty="0" smtClean="0"/>
                        <a:t> 19-year-cycles</a:t>
                      </a:r>
                    </a:p>
                  </a:txBody>
                  <a:tcPr>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1195657793"/>
                  </a:ext>
                </a:extLst>
              </a:tr>
              <a:tr h="370840">
                <a:tc>
                  <a:txBody>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mj-lt"/>
                        <a:buAutoNum type="arabicPeriod" startAt="3"/>
                        <a:tabLst/>
                        <a:defRPr/>
                      </a:pPr>
                      <a:r>
                        <a:rPr lang="en-US" sz="1800" dirty="0" smtClean="0">
                          <a:solidFill>
                            <a:schemeClr val="tx1"/>
                          </a:solidFill>
                        </a:rPr>
                        <a:t>Add (the number of 19 year cycles) * (the shift</a:t>
                      </a:r>
                      <a:r>
                        <a:rPr lang="he-IL" sz="1800" dirty="0" smtClean="0">
                          <a:solidFill>
                            <a:schemeClr val="tx1"/>
                          </a:solidFill>
                        </a:rPr>
                        <a:t>בי"ו תקצ"ה </a:t>
                      </a:r>
                      <a:r>
                        <a:rPr lang="en-US" sz="1800" dirty="0" smtClean="0">
                          <a:solidFill>
                            <a:schemeClr val="tx1"/>
                          </a:solidFill>
                        </a:rPr>
                        <a:t>, for each one)</a:t>
                      </a:r>
                    </a:p>
                  </a:txBody>
                  <a:tcPr>
                    <a:lnR w="12700" cap="flat" cmpd="sng" algn="ctr">
                      <a:solidFill>
                        <a:schemeClr val="tx1"/>
                      </a:solidFill>
                      <a:prstDash val="solid"/>
                      <a:round/>
                      <a:headEnd type="none" w="med" len="med"/>
                      <a:tailEnd type="none" w="med" len="med"/>
                    </a:lnR>
                    <a:noFill/>
                  </a:tcPr>
                </a:tc>
                <a:tc>
                  <a:txBody>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sz="1800" dirty="0" smtClean="0"/>
                        <a:t>304 * (2,16,595) = </a:t>
                      </a:r>
                      <a:r>
                        <a:rPr lang="en-US" sz="1800" b="1" dirty="0" smtClean="0"/>
                        <a:t>(5,15,520)</a:t>
                      </a:r>
                    </a:p>
                  </a:txBody>
                  <a:tcPr>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2663610293"/>
                  </a:ext>
                </a:extLst>
              </a:tr>
            </a:tbl>
          </a:graphicData>
        </a:graphic>
      </p:graphicFrame>
    </p:spTree>
    <p:extLst>
      <p:ext uri="{BB962C8B-B14F-4D97-AF65-F5344CB8AC3E}">
        <p14:creationId xmlns:p14="http://schemas.microsoft.com/office/powerpoint/2010/main" val="242994464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a:t>
            </a:r>
            <a:r>
              <a:rPr lang="en-US" dirty="0" smtClean="0"/>
              <a:t>) </a:t>
            </a:r>
            <a:r>
              <a:rPr lang="en-US" dirty="0"/>
              <a:t>Find the </a:t>
            </a:r>
            <a:r>
              <a:rPr lang="en-US" dirty="0" err="1"/>
              <a:t>molad</a:t>
            </a:r>
            <a:r>
              <a:rPr lang="en-US" dirty="0"/>
              <a:t> for this year’s </a:t>
            </a:r>
            <a:r>
              <a:rPr lang="en-US" dirty="0" err="1"/>
              <a:t>Tishrei</a:t>
            </a:r>
            <a:r>
              <a:rPr lang="en-US" dirty="0"/>
              <a:t>, </a:t>
            </a:r>
            <a:r>
              <a:rPr lang="en-US" b="1" dirty="0"/>
              <a:t>cont.</a:t>
            </a:r>
          </a:p>
        </p:txBody>
      </p:sp>
      <p:graphicFrame>
        <p:nvGraphicFramePr>
          <p:cNvPr id="4" name="Table 3"/>
          <p:cNvGraphicFramePr>
            <a:graphicFrameLocks noGrp="1"/>
          </p:cNvGraphicFramePr>
          <p:nvPr>
            <p:extLst>
              <p:ext uri="{D42A27DB-BD31-4B8C-83A1-F6EECF244321}">
                <p14:modId xmlns:p14="http://schemas.microsoft.com/office/powerpoint/2010/main" val="2551189631"/>
              </p:ext>
            </p:extLst>
          </p:nvPr>
        </p:nvGraphicFramePr>
        <p:xfrm>
          <a:off x="753036" y="1017725"/>
          <a:ext cx="7637928" cy="4028440"/>
        </p:xfrm>
        <a:graphic>
          <a:graphicData uri="http://schemas.openxmlformats.org/drawingml/2006/table">
            <a:tbl>
              <a:tblPr>
                <a:tableStyleId>{073A0DAA-6AF3-43AB-8588-CEC1D06C72B9}</a:tableStyleId>
              </a:tblPr>
              <a:tblGrid>
                <a:gridCol w="4724399">
                  <a:extLst>
                    <a:ext uri="{9D8B030D-6E8A-4147-A177-3AD203B41FA5}">
                      <a16:colId xmlns:a16="http://schemas.microsoft.com/office/drawing/2014/main" val="1323424614"/>
                    </a:ext>
                  </a:extLst>
                </a:gridCol>
                <a:gridCol w="2913529">
                  <a:extLst>
                    <a:ext uri="{9D8B030D-6E8A-4147-A177-3AD203B41FA5}">
                      <a16:colId xmlns:a16="http://schemas.microsoft.com/office/drawing/2014/main" val="2779719984"/>
                    </a:ext>
                  </a:extLst>
                </a:gridCol>
              </a:tblGrid>
              <a:tr h="37084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1800" dirty="0" smtClean="0">
                        <a:solidFill>
                          <a:schemeClr val="tx1"/>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800" b="1" dirty="0" smtClean="0"/>
                        <a:t>This year:</a:t>
                      </a: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68764761"/>
                  </a:ext>
                </a:extLst>
              </a:tr>
              <a:tr h="370840">
                <a:tc>
                  <a:txBody>
                    <a:bodyPr/>
                    <a:lstStyle/>
                    <a:p>
                      <a:pPr marL="342900" indent="-342900">
                        <a:buFont typeface="+mj-lt"/>
                        <a:buAutoNum type="arabicPeriod" startAt="4"/>
                      </a:pPr>
                      <a:r>
                        <a:rPr lang="en-US" sz="1800" dirty="0" smtClean="0">
                          <a:solidFill>
                            <a:schemeClr val="tx1"/>
                          </a:solidFill>
                        </a:rPr>
                        <a:t>Using </a:t>
                      </a:r>
                      <a:r>
                        <a:rPr lang="he-IL" sz="1800" dirty="0" smtClean="0">
                          <a:solidFill>
                            <a:schemeClr val="tx1"/>
                          </a:solidFill>
                        </a:rPr>
                        <a:t>גו"ח אדז"ט</a:t>
                      </a:r>
                      <a:r>
                        <a:rPr lang="en-US" sz="1800" dirty="0" smtClean="0">
                          <a:solidFill>
                            <a:schemeClr val="tx1"/>
                          </a:solidFill>
                        </a:rPr>
                        <a:t>, see how many </a:t>
                      </a:r>
                      <a:r>
                        <a:rPr lang="en-US" sz="1800" dirty="0" err="1" smtClean="0">
                          <a:solidFill>
                            <a:schemeClr val="tx1"/>
                          </a:solidFill>
                        </a:rPr>
                        <a:t>peshutos</a:t>
                      </a:r>
                      <a:r>
                        <a:rPr lang="en-US" sz="1800" dirty="0" smtClean="0">
                          <a:solidFill>
                            <a:schemeClr val="tx1"/>
                          </a:solidFill>
                        </a:rPr>
                        <a:t> (P) and how many </a:t>
                      </a:r>
                      <a:r>
                        <a:rPr lang="en-US" sz="1800" dirty="0" err="1" smtClean="0">
                          <a:solidFill>
                            <a:schemeClr val="tx1"/>
                          </a:solidFill>
                        </a:rPr>
                        <a:t>m'ubaros</a:t>
                      </a:r>
                      <a:r>
                        <a:rPr lang="en-US" sz="1800" dirty="0" smtClean="0">
                          <a:solidFill>
                            <a:schemeClr val="tx1"/>
                          </a:solidFill>
                        </a:rPr>
                        <a:t> (M) there have been already in this cycle.</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marL="285750" indent="-285750">
                        <a:buFont typeface="Arial" panose="020B0604020202020204" pitchFamily="34" charset="0"/>
                        <a:buChar char="•"/>
                      </a:pPr>
                      <a:r>
                        <a:rPr lang="en-US" sz="1800" dirty="0" smtClean="0">
                          <a:solidFill>
                            <a:schemeClr val="tx1"/>
                          </a:solidFill>
                        </a:rPr>
                        <a:t>5780#19 = remainder 4, </a:t>
                      </a:r>
                      <a:r>
                        <a:rPr lang="pt-BR" sz="1800" dirty="0" smtClean="0">
                          <a:solidFill>
                            <a:schemeClr val="tx1"/>
                          </a:solidFill>
                        </a:rPr>
                        <a:t>so 2 peshutos so far, 1 m'uberes. </a:t>
                      </a:r>
                      <a:r>
                        <a:rPr lang="pt-BR" sz="1800" b="1" dirty="0" smtClean="0">
                          <a:solidFill>
                            <a:schemeClr val="tx1"/>
                          </a:solidFill>
                        </a:rPr>
                        <a:t>P=2, M=1</a:t>
                      </a:r>
                      <a:r>
                        <a:rPr lang="pt-BR" sz="1800" dirty="0" smtClean="0">
                          <a:solidFill>
                            <a:schemeClr val="tx1"/>
                          </a:solidFill>
                        </a:rPr>
                        <a:t>.</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3687405457"/>
                  </a:ext>
                </a:extLst>
              </a:tr>
              <a:tr h="370840">
                <a:tc>
                  <a:txBody>
                    <a:bodyPr/>
                    <a:lstStyle/>
                    <a:p>
                      <a:pPr marL="342900" indent="-342900">
                        <a:buFont typeface="+mj-lt"/>
                        <a:buAutoNum type="arabicPeriod" startAt="5"/>
                      </a:pPr>
                      <a:r>
                        <a:rPr lang="en-US" sz="1800" dirty="0" smtClean="0">
                          <a:solidFill>
                            <a:schemeClr val="tx1"/>
                          </a:solidFill>
                        </a:rPr>
                        <a:t>Add the shift for each:</a:t>
                      </a:r>
                      <a:br>
                        <a:rPr lang="en-US" sz="1800" dirty="0" smtClean="0">
                          <a:solidFill>
                            <a:schemeClr val="tx1"/>
                          </a:solidFill>
                        </a:rPr>
                      </a:br>
                      <a:r>
                        <a:rPr lang="en-US" sz="1800" dirty="0" smtClean="0">
                          <a:solidFill>
                            <a:schemeClr val="tx1"/>
                          </a:solidFill>
                        </a:rPr>
                        <a:t>(P * </a:t>
                      </a:r>
                      <a:r>
                        <a:rPr lang="he-IL" sz="1800" dirty="0" smtClean="0">
                          <a:solidFill>
                            <a:schemeClr val="tx1"/>
                          </a:solidFill>
                        </a:rPr>
                        <a:t>ד"ח תתע"ו</a:t>
                      </a:r>
                      <a:r>
                        <a:rPr lang="en-US" sz="1800" dirty="0" smtClean="0">
                          <a:solidFill>
                            <a:schemeClr val="tx1"/>
                          </a:solidFill>
                        </a:rPr>
                        <a:t>) +</a:t>
                      </a:r>
                      <a:br>
                        <a:rPr lang="en-US" sz="1800" dirty="0" smtClean="0">
                          <a:solidFill>
                            <a:schemeClr val="tx1"/>
                          </a:solidFill>
                        </a:rPr>
                      </a:br>
                      <a:r>
                        <a:rPr lang="en-US" sz="1800" dirty="0" smtClean="0">
                          <a:solidFill>
                            <a:schemeClr val="tx1"/>
                          </a:solidFill>
                        </a:rPr>
                        <a:t>(M * </a:t>
                      </a:r>
                      <a:r>
                        <a:rPr lang="he-IL" sz="1800" dirty="0" smtClean="0">
                          <a:solidFill>
                            <a:schemeClr val="tx1"/>
                          </a:solidFill>
                        </a:rPr>
                        <a:t>הכ"א תקפ"ט</a:t>
                      </a:r>
                      <a:r>
                        <a:rPr lang="en-US" sz="1800" dirty="0" smtClean="0">
                          <a:solidFill>
                            <a:schemeClr val="tx1"/>
                          </a:solidFill>
                        </a:rPr>
                        <a:t>)</a:t>
                      </a:r>
                    </a:p>
                  </a:txBody>
                  <a:tcPr>
                    <a:lnR w="12700" cap="flat" cmpd="sng" algn="ctr">
                      <a:solidFill>
                        <a:schemeClr val="tx1"/>
                      </a:solidFill>
                      <a:prstDash val="solid"/>
                      <a:round/>
                      <a:headEnd type="none" w="med" len="med"/>
                      <a:tailEnd type="none" w="med" len="med"/>
                    </a:lnR>
                    <a:noFill/>
                  </a:tcPr>
                </a:tc>
                <a:tc>
                  <a:txBody>
                    <a:bodyPr/>
                    <a:lstStyle/>
                    <a:p>
                      <a:pPr marL="285750" indent="-285750">
                        <a:buFont typeface="Arial" panose="020B0604020202020204" pitchFamily="34" charset="0"/>
                        <a:buChar char="•"/>
                      </a:pPr>
                      <a:r>
                        <a:rPr lang="en-US" sz="1800" dirty="0" smtClean="0">
                          <a:solidFill>
                            <a:schemeClr val="tx1"/>
                          </a:solidFill>
                        </a:rPr>
                        <a:t>(2*(4,8,876)) + (1*(5,21,589)) = </a:t>
                      </a:r>
                      <a:r>
                        <a:rPr lang="en-US" sz="1800" b="1" dirty="0" smtClean="0">
                          <a:solidFill>
                            <a:schemeClr val="tx1"/>
                          </a:solidFill>
                        </a:rPr>
                        <a:t>(7,15,181)</a:t>
                      </a:r>
                    </a:p>
                  </a:txBody>
                  <a:tcPr>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1195657793"/>
                  </a:ext>
                </a:extLst>
              </a:tr>
              <a:tr h="637459">
                <a:tc>
                  <a:txBody>
                    <a:bodyPr/>
                    <a:lstStyle/>
                    <a:p>
                      <a:pPr marL="0" indent="0">
                        <a:buFont typeface="+mj-lt"/>
                        <a:buNone/>
                      </a:pPr>
                      <a:r>
                        <a:rPr lang="en-US" sz="1800" dirty="0" smtClean="0">
                          <a:solidFill>
                            <a:schemeClr val="tx1"/>
                          </a:solidFill>
                        </a:rPr>
                        <a:t>Add _all of these</a:t>
                      </a:r>
                      <a:r>
                        <a:rPr lang="en-US" sz="1800" baseline="0" dirty="0" smtClean="0">
                          <a:solidFill>
                            <a:schemeClr val="tx1"/>
                          </a:solidFill>
                        </a:rPr>
                        <a:t>_ [i.e., the results of 1., 3., and 5.]</a:t>
                      </a:r>
                      <a:r>
                        <a:rPr lang="en-US" sz="1800" dirty="0" smtClean="0">
                          <a:solidFill>
                            <a:schemeClr val="tx1"/>
                          </a:solidFill>
                        </a:rPr>
                        <a:t> up for this year’s </a:t>
                      </a:r>
                      <a:r>
                        <a:rPr lang="en-US" sz="1800" dirty="0" err="1" smtClean="0">
                          <a:solidFill>
                            <a:schemeClr val="tx1"/>
                          </a:solidFill>
                        </a:rPr>
                        <a:t>molad</a:t>
                      </a:r>
                      <a:endParaRPr lang="en-US" sz="1800" dirty="0">
                        <a:solidFill>
                          <a:schemeClr val="tx1"/>
                        </a:solidFill>
                      </a:endParaRPr>
                    </a:p>
                  </a:txBody>
                  <a:tcPr>
                    <a:lnR w="12700" cap="flat" cmpd="sng" algn="ctr">
                      <a:solidFill>
                        <a:schemeClr val="tx1"/>
                      </a:solidFill>
                      <a:prstDash val="solid"/>
                      <a:round/>
                      <a:headEnd type="none" w="med" len="med"/>
                      <a:tailEnd type="none" w="med" len="med"/>
                    </a:lnR>
                    <a:noFill/>
                  </a:tcPr>
                </a:tc>
                <a:tc>
                  <a:txBody>
                    <a:bodyPr/>
                    <a:lstStyle/>
                    <a:p>
                      <a:pPr marL="285750" indent="-285750">
                        <a:buFont typeface="Arial" panose="020B0604020202020204" pitchFamily="34" charset="0"/>
                        <a:buChar char="•"/>
                      </a:pPr>
                      <a:r>
                        <a:rPr lang="en-US" sz="1800" dirty="0" smtClean="0">
                          <a:solidFill>
                            <a:schemeClr val="tx1"/>
                          </a:solidFill>
                        </a:rPr>
                        <a:t>= </a:t>
                      </a:r>
                      <a:r>
                        <a:rPr lang="en-US" sz="1800" b="1" dirty="0" smtClean="0">
                          <a:solidFill>
                            <a:schemeClr val="tx1"/>
                          </a:solidFill>
                        </a:rPr>
                        <a:t>(1,11,905)</a:t>
                      </a:r>
                    </a:p>
                  </a:txBody>
                  <a:tcPr>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2663610293"/>
                  </a:ext>
                </a:extLst>
              </a:tr>
              <a:tr h="370840">
                <a:tc>
                  <a:txBody>
                    <a:bodyPr/>
                    <a:lstStyle/>
                    <a:p>
                      <a:pPr marL="285750" indent="-285750">
                        <a:buFont typeface="Arial" panose="020B0604020202020204" pitchFamily="34" charset="0"/>
                        <a:buChar char="•"/>
                      </a:pPr>
                      <a:r>
                        <a:rPr lang="en-US" sz="1800" dirty="0" smtClean="0">
                          <a:solidFill>
                            <a:schemeClr val="tx1"/>
                          </a:solidFill>
                        </a:rPr>
                        <a:t>Remember – we don’t care about the weeks!</a:t>
                      </a:r>
                      <a:endParaRPr lang="en-US" sz="1800" dirty="0">
                        <a:solidFill>
                          <a:schemeClr val="tx1"/>
                        </a:solidFill>
                      </a:endParaRPr>
                    </a:p>
                  </a:txBody>
                  <a:tcPr>
                    <a:lnR w="12700" cap="flat" cmpd="sng" algn="ctr">
                      <a:solidFill>
                        <a:schemeClr val="tx1"/>
                      </a:solidFill>
                      <a:prstDash val="solid"/>
                      <a:round/>
                      <a:headEnd type="none" w="med" len="med"/>
                      <a:tailEnd type="none" w="med" len="med"/>
                    </a:lnR>
                    <a:noFill/>
                  </a:tcPr>
                </a:tc>
                <a:tc>
                  <a:txBody>
                    <a:bodyPr/>
                    <a:lstStyle/>
                    <a:p>
                      <a:r>
                        <a:rPr lang="en-US" sz="1800" dirty="0" smtClean="0">
                          <a:solidFill>
                            <a:schemeClr val="tx1"/>
                          </a:solidFill>
                        </a:rPr>
                        <a:t>(On the Calculator, you would enter multipliers</a:t>
                      </a:r>
                    </a:p>
                    <a:p>
                      <a:r>
                        <a:rPr lang="en-US" sz="1800" b="1" dirty="0" smtClean="0">
                          <a:solidFill>
                            <a:schemeClr val="tx1"/>
                          </a:solidFill>
                        </a:rPr>
                        <a:t>1, 304, 2, 1, 0, 0 </a:t>
                      </a:r>
                      <a:r>
                        <a:rPr lang="en-US" sz="1800" dirty="0" smtClean="0">
                          <a:solidFill>
                            <a:schemeClr val="tx1"/>
                          </a:solidFill>
                        </a:rPr>
                        <a:t>to get this result.)</a:t>
                      </a:r>
                      <a:endParaRPr lang="en-US" sz="1800" b="1" dirty="0" smtClean="0">
                        <a:solidFill>
                          <a:schemeClr val="tx1"/>
                        </a:solidFill>
                      </a:endParaRPr>
                    </a:p>
                  </a:txBody>
                  <a:tcPr>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1231271091"/>
                  </a:ext>
                </a:extLst>
              </a:tr>
            </a:tbl>
          </a:graphicData>
        </a:graphic>
      </p:graphicFrame>
    </p:spTree>
    <p:extLst>
      <p:ext uri="{BB962C8B-B14F-4D97-AF65-F5344CB8AC3E}">
        <p14:creationId xmlns:p14="http://schemas.microsoft.com/office/powerpoint/2010/main" val="312462351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a:t>
            </a:r>
            <a:r>
              <a:rPr lang="en-US" dirty="0" smtClean="0"/>
              <a:t>) </a:t>
            </a:r>
            <a:r>
              <a:rPr lang="en-US" dirty="0"/>
              <a:t>Find the </a:t>
            </a:r>
            <a:r>
              <a:rPr lang="en-US" dirty="0" err="1"/>
              <a:t>molad</a:t>
            </a:r>
            <a:r>
              <a:rPr lang="en-US" dirty="0"/>
              <a:t> for this year’s </a:t>
            </a:r>
            <a:r>
              <a:rPr lang="en-US" dirty="0" err="1"/>
              <a:t>Tishrei</a:t>
            </a:r>
            <a:r>
              <a:rPr lang="en-US" dirty="0"/>
              <a:t>, cont.</a:t>
            </a:r>
          </a:p>
        </p:txBody>
      </p:sp>
      <p:graphicFrame>
        <p:nvGraphicFramePr>
          <p:cNvPr id="4" name="Table 3"/>
          <p:cNvGraphicFramePr>
            <a:graphicFrameLocks noGrp="1"/>
          </p:cNvGraphicFramePr>
          <p:nvPr>
            <p:extLst>
              <p:ext uri="{D42A27DB-BD31-4B8C-83A1-F6EECF244321}">
                <p14:modId xmlns:p14="http://schemas.microsoft.com/office/powerpoint/2010/main" val="3880285842"/>
              </p:ext>
            </p:extLst>
          </p:nvPr>
        </p:nvGraphicFramePr>
        <p:xfrm>
          <a:off x="753036" y="1228165"/>
          <a:ext cx="7637928" cy="3022600"/>
        </p:xfrm>
        <a:graphic>
          <a:graphicData uri="http://schemas.openxmlformats.org/drawingml/2006/table">
            <a:tbl>
              <a:tblPr>
                <a:tableStyleId>{073A0DAA-6AF3-43AB-8588-CEC1D06C72B9}</a:tableStyleId>
              </a:tblPr>
              <a:tblGrid>
                <a:gridCol w="3576917">
                  <a:extLst>
                    <a:ext uri="{9D8B030D-6E8A-4147-A177-3AD203B41FA5}">
                      <a16:colId xmlns:a16="http://schemas.microsoft.com/office/drawing/2014/main" val="1323424614"/>
                    </a:ext>
                  </a:extLst>
                </a:gridCol>
                <a:gridCol w="4061011">
                  <a:extLst>
                    <a:ext uri="{9D8B030D-6E8A-4147-A177-3AD203B41FA5}">
                      <a16:colId xmlns:a16="http://schemas.microsoft.com/office/drawing/2014/main" val="2779719984"/>
                    </a:ext>
                  </a:extLst>
                </a:gridCol>
              </a:tblGrid>
              <a:tr h="37084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1800" dirty="0" smtClean="0">
                        <a:solidFill>
                          <a:schemeClr val="tx1"/>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800" b="1" dirty="0" smtClean="0"/>
                        <a:t>This year:</a:t>
                      </a: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68764761"/>
                  </a:ext>
                </a:extLst>
              </a:tr>
              <a:tr h="370840">
                <a:tc>
                  <a:txBody>
                    <a:bodyPr/>
                    <a:lstStyle/>
                    <a:p>
                      <a:pPr marL="342900" indent="-342900">
                        <a:buFont typeface="+mj-lt"/>
                        <a:buAutoNum type="arabicPeriod" startAt="6"/>
                      </a:pPr>
                      <a:r>
                        <a:rPr lang="en-US" sz="1800" dirty="0" smtClean="0">
                          <a:solidFill>
                            <a:schemeClr val="tx1"/>
                          </a:solidFill>
                        </a:rPr>
                        <a:t>If you actually want the </a:t>
                      </a:r>
                      <a:r>
                        <a:rPr lang="en-US" sz="1800" dirty="0" err="1" smtClean="0">
                          <a:solidFill>
                            <a:schemeClr val="tx1"/>
                          </a:solidFill>
                        </a:rPr>
                        <a:t>molad</a:t>
                      </a:r>
                      <a:r>
                        <a:rPr lang="en-US" sz="1800" dirty="0" smtClean="0">
                          <a:solidFill>
                            <a:schemeClr val="tx1"/>
                          </a:solidFill>
                        </a:rPr>
                        <a:t> for a </a:t>
                      </a:r>
                      <a:r>
                        <a:rPr lang="en-US" sz="1800" i="1" dirty="0" smtClean="0">
                          <a:solidFill>
                            <a:schemeClr val="tx1"/>
                          </a:solidFill>
                        </a:rPr>
                        <a:t>different</a:t>
                      </a:r>
                      <a:r>
                        <a:rPr lang="en-US" sz="1800" dirty="0" smtClean="0">
                          <a:solidFill>
                            <a:schemeClr val="tx1"/>
                          </a:solidFill>
                        </a:rPr>
                        <a:t> month, say for announcing the </a:t>
                      </a:r>
                      <a:r>
                        <a:rPr lang="en-US" sz="1800" dirty="0" err="1" smtClean="0">
                          <a:solidFill>
                            <a:schemeClr val="tx1"/>
                          </a:solidFill>
                        </a:rPr>
                        <a:t>molad</a:t>
                      </a:r>
                      <a:r>
                        <a:rPr lang="en-US" sz="1800" dirty="0" smtClean="0">
                          <a:solidFill>
                            <a:schemeClr val="tx1"/>
                          </a:solidFill>
                        </a:rPr>
                        <a:t> in shul, also add the number of additional months *</a:t>
                      </a:r>
                      <a:br>
                        <a:rPr lang="en-US" sz="1800" dirty="0" smtClean="0">
                          <a:solidFill>
                            <a:schemeClr val="tx1"/>
                          </a:solidFill>
                        </a:rPr>
                      </a:br>
                      <a:r>
                        <a:rPr lang="he-IL" sz="1800" dirty="0" smtClean="0">
                          <a:solidFill>
                            <a:schemeClr val="tx1"/>
                          </a:solidFill>
                        </a:rPr>
                        <a:t>אי"ב תשצ"ג</a:t>
                      </a:r>
                      <a:endParaRPr lang="en-US" sz="1800" dirty="0" smtClean="0">
                        <a:solidFill>
                          <a:schemeClr val="tx1"/>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marL="285750" indent="-285750">
                        <a:buFont typeface="Arial" panose="020B0604020202020204" pitchFamily="34" charset="0"/>
                        <a:buChar char="•"/>
                      </a:pPr>
                      <a:r>
                        <a:rPr lang="en-US" sz="1800" dirty="0" smtClean="0">
                          <a:solidFill>
                            <a:schemeClr val="tx1"/>
                          </a:solidFill>
                        </a:rPr>
                        <a:t>Say</a:t>
                      </a:r>
                      <a:r>
                        <a:rPr lang="en-US" sz="1800" baseline="0" dirty="0" smtClean="0">
                          <a:solidFill>
                            <a:schemeClr val="tx1"/>
                          </a:solidFill>
                        </a:rPr>
                        <a:t> f</a:t>
                      </a:r>
                      <a:r>
                        <a:rPr lang="en-US" sz="1800" dirty="0" smtClean="0">
                          <a:solidFill>
                            <a:schemeClr val="tx1"/>
                          </a:solidFill>
                        </a:rPr>
                        <a:t>or Cheshvan for this year:</a:t>
                      </a:r>
                      <a:r>
                        <a:rPr lang="en-US" sz="1800" baseline="0" dirty="0" smtClean="0">
                          <a:solidFill>
                            <a:schemeClr val="tx1"/>
                          </a:solidFill>
                        </a:rPr>
                        <a:t> </a:t>
                      </a:r>
                      <a:br>
                        <a:rPr lang="en-US" sz="1800" baseline="0" dirty="0" smtClean="0">
                          <a:solidFill>
                            <a:schemeClr val="tx1"/>
                          </a:solidFill>
                        </a:rPr>
                      </a:br>
                      <a:r>
                        <a:rPr lang="en-US" sz="1800" dirty="0" smtClean="0">
                          <a:solidFill>
                            <a:schemeClr val="tx1"/>
                          </a:solidFill>
                        </a:rPr>
                        <a:t>1 additional month, so add</a:t>
                      </a:r>
                      <a:br>
                        <a:rPr lang="en-US" sz="1800" dirty="0" smtClean="0">
                          <a:solidFill>
                            <a:schemeClr val="tx1"/>
                          </a:solidFill>
                        </a:rPr>
                      </a:br>
                      <a:r>
                        <a:rPr lang="en-US" sz="1800" dirty="0" smtClean="0">
                          <a:solidFill>
                            <a:schemeClr val="tx1"/>
                          </a:solidFill>
                        </a:rPr>
                        <a:t>(1,12,793) to the </a:t>
                      </a:r>
                      <a:r>
                        <a:rPr lang="en-US" sz="1800" b="1" dirty="0" smtClean="0">
                          <a:solidFill>
                            <a:schemeClr val="tx1"/>
                          </a:solidFill>
                        </a:rPr>
                        <a:t>(1,11,905)</a:t>
                      </a:r>
                      <a:br>
                        <a:rPr lang="en-US" sz="1800" b="1" dirty="0" smtClean="0">
                          <a:solidFill>
                            <a:schemeClr val="tx1"/>
                          </a:solidFill>
                        </a:rPr>
                      </a:br>
                      <a:r>
                        <a:rPr lang="en-US" sz="1800" dirty="0" smtClean="0">
                          <a:solidFill>
                            <a:schemeClr val="tx1"/>
                          </a:solidFill>
                        </a:rPr>
                        <a:t>we got for </a:t>
                      </a:r>
                      <a:r>
                        <a:rPr lang="en-US" sz="1800" dirty="0" err="1" smtClean="0">
                          <a:solidFill>
                            <a:schemeClr val="tx1"/>
                          </a:solidFill>
                        </a:rPr>
                        <a:t>Tishrei</a:t>
                      </a:r>
                      <a:r>
                        <a:rPr lang="en-US" sz="1800" dirty="0" smtClean="0">
                          <a:solidFill>
                            <a:schemeClr val="tx1"/>
                          </a:solidFill>
                        </a:rPr>
                        <a:t>.</a:t>
                      </a:r>
                      <a:br>
                        <a:rPr lang="en-US" sz="1800" dirty="0" smtClean="0">
                          <a:solidFill>
                            <a:schemeClr val="tx1"/>
                          </a:solidFill>
                        </a:rPr>
                      </a:br>
                      <a:r>
                        <a:rPr lang="en-US" sz="1800" b="1" dirty="0" smtClean="0">
                          <a:solidFill>
                            <a:schemeClr val="tx1"/>
                          </a:solidFill>
                        </a:rPr>
                        <a:t>= (3,0,618)</a:t>
                      </a:r>
                      <a:br>
                        <a:rPr lang="en-US" sz="1800" b="1" dirty="0" smtClean="0">
                          <a:solidFill>
                            <a:schemeClr val="tx1"/>
                          </a:solidFill>
                        </a:rPr>
                      </a:br>
                      <a:r>
                        <a:rPr lang="en-US" sz="1800" b="1" dirty="0" smtClean="0">
                          <a:solidFill>
                            <a:schemeClr val="tx1"/>
                          </a:solidFill>
                        </a:rPr>
                        <a:t>= Monday, 6:35 pm [half an hour after 6 pm], 6 </a:t>
                      </a:r>
                      <a:r>
                        <a:rPr lang="en-US" sz="1800" b="1" dirty="0" err="1" smtClean="0">
                          <a:solidFill>
                            <a:schemeClr val="tx1"/>
                          </a:solidFill>
                        </a:rPr>
                        <a:t>chalakim</a:t>
                      </a:r>
                      <a:r>
                        <a:rPr lang="en-US" sz="1800" b="1" dirty="0" smtClean="0">
                          <a:solidFill>
                            <a:schemeClr val="tx1"/>
                          </a:solidFill>
                        </a:rPr>
                        <a:t>.</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3687405457"/>
                  </a:ext>
                </a:extLst>
              </a:tr>
              <a:tr h="370840">
                <a:tc>
                  <a:txBody>
                    <a:bodyPr/>
                    <a:lstStyle/>
                    <a:p>
                      <a:pPr marL="285750" indent="-285750">
                        <a:buFont typeface="Arial" panose="020B0604020202020204" pitchFamily="34" charset="0"/>
                        <a:buChar char="•"/>
                      </a:pPr>
                      <a:endParaRPr lang="en-US" sz="1800" dirty="0" smtClean="0">
                        <a:solidFill>
                          <a:schemeClr val="tx1"/>
                        </a:solidFill>
                      </a:endParaRPr>
                    </a:p>
                  </a:txBody>
                  <a:tcPr>
                    <a:lnR w="12700" cap="flat" cmpd="sng" algn="ctr">
                      <a:solidFill>
                        <a:schemeClr val="tx1"/>
                      </a:solidFill>
                      <a:prstDash val="solid"/>
                      <a:round/>
                      <a:headEnd type="none" w="med" len="med"/>
                      <a:tailEnd type="none" w="med" len="med"/>
                    </a:lnR>
                    <a:noFill/>
                  </a:tcPr>
                </a:tc>
                <a:tc>
                  <a:txBody>
                    <a:bodyPr/>
                    <a:lstStyle/>
                    <a:p>
                      <a:pPr marL="285750" indent="-285750">
                        <a:buFont typeface="Arial" panose="020B0604020202020204" pitchFamily="34" charset="0"/>
                        <a:buChar char="•"/>
                      </a:pPr>
                      <a:r>
                        <a:rPr lang="en-US" sz="1800" dirty="0" smtClean="0">
                          <a:solidFill>
                            <a:schemeClr val="tx1"/>
                          </a:solidFill>
                        </a:rPr>
                        <a:t>(On the Calculator, the multipliers are now </a:t>
                      </a:r>
                      <a:r>
                        <a:rPr lang="en-US" sz="1800" b="1" dirty="0" smtClean="0">
                          <a:solidFill>
                            <a:schemeClr val="tx1"/>
                          </a:solidFill>
                        </a:rPr>
                        <a:t>1, 304, 2, 1, 1, 0</a:t>
                      </a:r>
                      <a:r>
                        <a:rPr lang="en-US" sz="1800" dirty="0" smtClean="0">
                          <a:solidFill>
                            <a:schemeClr val="tx1"/>
                          </a:solidFill>
                        </a:rPr>
                        <a:t>.)</a:t>
                      </a:r>
                      <a:endParaRPr lang="en-US" sz="1800" b="1" dirty="0">
                        <a:solidFill>
                          <a:schemeClr val="tx1"/>
                        </a:solidFill>
                      </a:endParaRPr>
                    </a:p>
                  </a:txBody>
                  <a:tcPr>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1195657793"/>
                  </a:ext>
                </a:extLst>
              </a:tr>
            </a:tbl>
          </a:graphicData>
        </a:graphic>
      </p:graphicFrame>
    </p:spTree>
    <p:extLst>
      <p:ext uri="{BB962C8B-B14F-4D97-AF65-F5344CB8AC3E}">
        <p14:creationId xmlns:p14="http://schemas.microsoft.com/office/powerpoint/2010/main" val="72600588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3" name="Text Placeholder 2"/>
          <p:cNvSpPr>
            <a:spLocks noGrp="1"/>
          </p:cNvSpPr>
          <p:nvPr>
            <p:ph type="body" idx="1"/>
          </p:nvPr>
        </p:nvSpPr>
        <p:spPr>
          <a:xfrm>
            <a:off x="311700" y="1017725"/>
            <a:ext cx="8520600" cy="3912084"/>
          </a:xfrm>
        </p:spPr>
        <p:txBody>
          <a:bodyPr/>
          <a:lstStyle/>
          <a:p>
            <a:r>
              <a:rPr lang="en-US" dirty="0" err="1">
                <a:solidFill>
                  <a:schemeClr val="tx1"/>
                </a:solidFill>
              </a:rPr>
              <a:t>Maharsha</a:t>
            </a:r>
            <a:r>
              <a:rPr lang="en-US" dirty="0">
                <a:solidFill>
                  <a:schemeClr val="tx1"/>
                </a:solidFill>
              </a:rPr>
              <a:t>: The </a:t>
            </a:r>
            <a:r>
              <a:rPr lang="en-US" dirty="0" err="1" smtClean="0">
                <a:solidFill>
                  <a:schemeClr val="tx1"/>
                </a:solidFill>
              </a:rPr>
              <a:t>Bnei</a:t>
            </a:r>
            <a:r>
              <a:rPr lang="en-US" dirty="0" smtClean="0">
                <a:solidFill>
                  <a:schemeClr val="tx1"/>
                </a:solidFill>
              </a:rPr>
              <a:t> </a:t>
            </a:r>
            <a:r>
              <a:rPr lang="en-US" dirty="0" err="1">
                <a:solidFill>
                  <a:schemeClr val="tx1"/>
                </a:solidFill>
              </a:rPr>
              <a:t>Esav’s</a:t>
            </a:r>
            <a:r>
              <a:rPr lang="en-US" dirty="0">
                <a:solidFill>
                  <a:schemeClr val="tx1"/>
                </a:solidFill>
              </a:rPr>
              <a:t> calendar only follows the sun, the </a:t>
            </a:r>
            <a:r>
              <a:rPr lang="en-US" dirty="0" err="1" smtClean="0">
                <a:solidFill>
                  <a:schemeClr val="tx1"/>
                </a:solidFill>
              </a:rPr>
              <a:t>Bnei</a:t>
            </a:r>
            <a:r>
              <a:rPr lang="en-US" dirty="0" smtClean="0">
                <a:solidFill>
                  <a:schemeClr val="tx1"/>
                </a:solidFill>
              </a:rPr>
              <a:t> </a:t>
            </a:r>
            <a:r>
              <a:rPr lang="en-US" dirty="0" err="1">
                <a:solidFill>
                  <a:schemeClr val="tx1"/>
                </a:solidFill>
              </a:rPr>
              <a:t>Yishmael’s</a:t>
            </a:r>
            <a:r>
              <a:rPr lang="en-US" dirty="0">
                <a:solidFill>
                  <a:schemeClr val="tx1"/>
                </a:solidFill>
              </a:rPr>
              <a:t> calendar only follows the moon – but the Torah requires us to follow both.</a:t>
            </a:r>
          </a:p>
          <a:p>
            <a:r>
              <a:rPr lang="en-US" dirty="0" smtClean="0">
                <a:solidFill>
                  <a:schemeClr val="tx1"/>
                </a:solidFill>
              </a:rPr>
              <a:t>The Torah says that our calendar months should be set by the lunar cycle: </a:t>
            </a:r>
            <a:r>
              <a:rPr lang="he-IL" dirty="0" smtClean="0">
                <a:solidFill>
                  <a:schemeClr val="tx1"/>
                </a:solidFill>
              </a:rPr>
              <a:t>החודש הזה לכם</a:t>
            </a:r>
            <a:r>
              <a:rPr lang="en-US" dirty="0" smtClean="0">
                <a:solidFill>
                  <a:schemeClr val="tx1"/>
                </a:solidFill>
              </a:rPr>
              <a:t>. A month begins with the sighting of the new moon. That happens approximately every 29 and a half days – but not exactly.</a:t>
            </a:r>
          </a:p>
          <a:p>
            <a:r>
              <a:rPr lang="en-US" dirty="0" smtClean="0">
                <a:solidFill>
                  <a:schemeClr val="tx1"/>
                </a:solidFill>
              </a:rPr>
              <a:t>The Torah </a:t>
            </a:r>
            <a:r>
              <a:rPr lang="en-US" i="1" dirty="0" smtClean="0">
                <a:solidFill>
                  <a:schemeClr val="tx1"/>
                </a:solidFill>
              </a:rPr>
              <a:t>also</a:t>
            </a:r>
            <a:r>
              <a:rPr lang="en-US" dirty="0" smtClean="0">
                <a:solidFill>
                  <a:schemeClr val="tx1"/>
                </a:solidFill>
              </a:rPr>
              <a:t> requires that the calendar year stay in synch with the sun: Pesach must be </a:t>
            </a:r>
            <a:r>
              <a:rPr lang="he-IL" dirty="0" smtClean="0">
                <a:solidFill>
                  <a:schemeClr val="tx1"/>
                </a:solidFill>
              </a:rPr>
              <a:t>בחודש האביב</a:t>
            </a:r>
            <a:r>
              <a:rPr lang="en-US" dirty="0">
                <a:solidFill>
                  <a:schemeClr val="tx1"/>
                </a:solidFill>
              </a:rPr>
              <a:t>:</a:t>
            </a:r>
            <a:r>
              <a:rPr lang="en-US" dirty="0" smtClean="0">
                <a:solidFill>
                  <a:schemeClr val="tx1"/>
                </a:solidFill>
              </a:rPr>
              <a:t> in the spring. </a:t>
            </a:r>
            <a:r>
              <a:rPr lang="en-US" dirty="0" err="1" smtClean="0">
                <a:solidFill>
                  <a:schemeClr val="tx1"/>
                </a:solidFill>
              </a:rPr>
              <a:t>Sukkos</a:t>
            </a:r>
            <a:r>
              <a:rPr lang="en-US" dirty="0" smtClean="0">
                <a:solidFill>
                  <a:schemeClr val="tx1"/>
                </a:solidFill>
              </a:rPr>
              <a:t> must be </a:t>
            </a:r>
            <a:r>
              <a:rPr lang="he-IL" dirty="0" smtClean="0">
                <a:solidFill>
                  <a:schemeClr val="tx1"/>
                </a:solidFill>
              </a:rPr>
              <a:t>חג האסיף</a:t>
            </a:r>
            <a:r>
              <a:rPr lang="en-US" dirty="0" smtClean="0">
                <a:solidFill>
                  <a:schemeClr val="tx1"/>
                </a:solidFill>
              </a:rPr>
              <a:t>, the gathering-in festival: in the fall. The solar year is approximately 365 and a quarter days - but not exactly.</a:t>
            </a:r>
          </a:p>
          <a:p>
            <a:r>
              <a:rPr lang="en-US" dirty="0" smtClean="0">
                <a:solidFill>
                  <a:schemeClr val="tx1"/>
                </a:solidFill>
              </a:rPr>
              <a:t>These two time scales are independent, and are not multiples of one another. They are bound to get out of synch.</a:t>
            </a:r>
          </a:p>
        </p:txBody>
      </p:sp>
    </p:spTree>
    <p:extLst>
      <p:ext uri="{BB962C8B-B14F-4D97-AF65-F5344CB8AC3E}">
        <p14:creationId xmlns:p14="http://schemas.microsoft.com/office/powerpoint/2010/main" val="151181391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a:t>
            </a:r>
            <a:r>
              <a:rPr lang="en-US" dirty="0" smtClean="0"/>
              <a:t>) </a:t>
            </a:r>
            <a:r>
              <a:rPr lang="en-US" dirty="0"/>
              <a:t>Repeat: Find the </a:t>
            </a:r>
            <a:r>
              <a:rPr lang="en-US" dirty="0" err="1"/>
              <a:t>molad</a:t>
            </a:r>
            <a:r>
              <a:rPr lang="en-US" dirty="0"/>
              <a:t> for </a:t>
            </a:r>
            <a:r>
              <a:rPr lang="en-US" i="1" dirty="0"/>
              <a:t>next </a:t>
            </a:r>
            <a:r>
              <a:rPr lang="en-US" dirty="0"/>
              <a:t>year’s </a:t>
            </a:r>
            <a:r>
              <a:rPr lang="en-US" dirty="0" err="1"/>
              <a:t>Tishrei</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1617816749"/>
              </p:ext>
            </p:extLst>
          </p:nvPr>
        </p:nvGraphicFramePr>
        <p:xfrm>
          <a:off x="753036" y="1228165"/>
          <a:ext cx="7637928" cy="3662680"/>
        </p:xfrm>
        <a:graphic>
          <a:graphicData uri="http://schemas.openxmlformats.org/drawingml/2006/table">
            <a:tbl>
              <a:tblPr>
                <a:tableStyleId>{073A0DAA-6AF3-43AB-8588-CEC1D06C72B9}</a:tableStyleId>
              </a:tblPr>
              <a:tblGrid>
                <a:gridCol w="3191435">
                  <a:extLst>
                    <a:ext uri="{9D8B030D-6E8A-4147-A177-3AD203B41FA5}">
                      <a16:colId xmlns:a16="http://schemas.microsoft.com/office/drawing/2014/main" val="1323424614"/>
                    </a:ext>
                  </a:extLst>
                </a:gridCol>
                <a:gridCol w="4446493">
                  <a:extLst>
                    <a:ext uri="{9D8B030D-6E8A-4147-A177-3AD203B41FA5}">
                      <a16:colId xmlns:a16="http://schemas.microsoft.com/office/drawing/2014/main" val="2779719984"/>
                    </a:ext>
                  </a:extLst>
                </a:gridCol>
              </a:tblGrid>
              <a:tr h="37084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1800" dirty="0" smtClean="0">
                        <a:solidFill>
                          <a:schemeClr val="tx1"/>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800" b="1" dirty="0" smtClean="0"/>
                        <a:t>This year:</a:t>
                      </a: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68764761"/>
                  </a:ext>
                </a:extLst>
              </a:tr>
              <a:tr h="370840">
                <a:tc>
                  <a:txBody>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sz="1800" dirty="0" smtClean="0">
                          <a:solidFill>
                            <a:schemeClr val="tx1"/>
                          </a:solidFill>
                        </a:rPr>
                        <a:t>Add one more year's shift, either </a:t>
                      </a:r>
                      <a:r>
                        <a:rPr lang="en-US" sz="1800" dirty="0" err="1" smtClean="0">
                          <a:solidFill>
                            <a:schemeClr val="tx1"/>
                          </a:solidFill>
                        </a:rPr>
                        <a:t>peshuta</a:t>
                      </a:r>
                      <a:r>
                        <a:rPr lang="he-IL" sz="1800" dirty="0" smtClean="0">
                          <a:solidFill>
                            <a:schemeClr val="tx1"/>
                          </a:solidFill>
                        </a:rPr>
                        <a:t>ד"ח תתע"ו) </a:t>
                      </a:r>
                      <a:r>
                        <a:rPr lang="en-US" sz="1800" dirty="0" smtClean="0">
                          <a:solidFill>
                            <a:schemeClr val="tx1"/>
                          </a:solidFill>
                        </a:rPr>
                        <a:t>)</a:t>
                      </a:r>
                      <a:br>
                        <a:rPr lang="en-US" sz="1800" dirty="0" smtClean="0">
                          <a:solidFill>
                            <a:schemeClr val="tx1"/>
                          </a:solidFill>
                        </a:rPr>
                      </a:br>
                      <a:r>
                        <a:rPr lang="en-US" sz="1800" dirty="0" smtClean="0">
                          <a:solidFill>
                            <a:schemeClr val="tx1"/>
                          </a:solidFill>
                        </a:rPr>
                        <a:t>or </a:t>
                      </a:r>
                      <a:r>
                        <a:rPr lang="en-US" sz="1800" dirty="0" err="1" smtClean="0">
                          <a:solidFill>
                            <a:schemeClr val="tx1"/>
                          </a:solidFill>
                        </a:rPr>
                        <a:t>m'uberes</a:t>
                      </a:r>
                      <a:r>
                        <a:rPr lang="he-IL" sz="1800" dirty="0" smtClean="0">
                          <a:solidFill>
                            <a:schemeClr val="tx1"/>
                          </a:solidFill>
                        </a:rPr>
                        <a:t>הכ"א תקפ"ט) </a:t>
                      </a:r>
                      <a:r>
                        <a:rPr lang="en-US" sz="1800" dirty="0" smtClean="0">
                          <a:solidFill>
                            <a:schemeClr val="tx1"/>
                          </a:solidFill>
                        </a:rPr>
                        <a:t>)</a:t>
                      </a:r>
                      <a:br>
                        <a:rPr lang="en-US" sz="1800" dirty="0" smtClean="0">
                          <a:solidFill>
                            <a:schemeClr val="tx1"/>
                          </a:solidFill>
                        </a:rPr>
                      </a:br>
                      <a:r>
                        <a:rPr lang="en-US" sz="1800" dirty="0" smtClean="0">
                          <a:solidFill>
                            <a:schemeClr val="tx1"/>
                          </a:solidFill>
                        </a:rPr>
                        <a:t>whichever this year is.</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285750" marR="0" lvl="0" indent="-285750" algn="l" defTabSz="914400" rtl="0" eaLnBrk="1" fontAlgn="auto" latinLnBrk="0" hangingPunct="1">
                        <a:lnSpc>
                          <a:spcPct val="100000"/>
                        </a:lnSpc>
                        <a:spcBef>
                          <a:spcPts val="0"/>
                        </a:spcBef>
                        <a:spcAft>
                          <a:spcPts val="0"/>
                        </a:spcAft>
                        <a:buClr>
                          <a:srgbClr val="000000"/>
                        </a:buClr>
                        <a:buSzPct val="100000"/>
                        <a:buFont typeface="Arial" panose="020B0604020202020204" pitchFamily="34" charset="0"/>
                        <a:buChar char="•"/>
                        <a:tabLst/>
                        <a:defRPr/>
                      </a:pPr>
                      <a:r>
                        <a:rPr lang="en-US" sz="1800" dirty="0" smtClean="0">
                          <a:solidFill>
                            <a:schemeClr val="tx1"/>
                          </a:solidFill>
                        </a:rPr>
                        <a:t>5779#19 = remainder 3.</a:t>
                      </a:r>
                      <a:br>
                        <a:rPr lang="en-US" sz="1800" dirty="0" smtClean="0">
                          <a:solidFill>
                            <a:schemeClr val="tx1"/>
                          </a:solidFill>
                        </a:rPr>
                      </a:br>
                      <a:r>
                        <a:rPr lang="en-US" sz="1800" dirty="0" smtClean="0">
                          <a:solidFill>
                            <a:schemeClr val="tx1"/>
                          </a:solidFill>
                        </a:rPr>
                        <a:t>3rd year, add one </a:t>
                      </a:r>
                      <a:r>
                        <a:rPr lang="en-US" sz="1800" dirty="0" err="1" smtClean="0">
                          <a:solidFill>
                            <a:schemeClr val="tx1"/>
                          </a:solidFill>
                        </a:rPr>
                        <a:t>m'uberes</a:t>
                      </a:r>
                      <a:r>
                        <a:rPr lang="en-US" sz="1800" dirty="0" smtClean="0">
                          <a:solidFill>
                            <a:schemeClr val="tx1"/>
                          </a:solidFill>
                        </a:rPr>
                        <a:t> shift (5,21,589) to (2,14, 316) from above</a:t>
                      </a:r>
                      <a:br>
                        <a:rPr lang="en-US" sz="1800" dirty="0" smtClean="0">
                          <a:solidFill>
                            <a:schemeClr val="tx1"/>
                          </a:solidFill>
                        </a:rPr>
                      </a:br>
                      <a:r>
                        <a:rPr lang="en-US" sz="1800" dirty="0" smtClean="0">
                          <a:solidFill>
                            <a:schemeClr val="tx1"/>
                          </a:solidFill>
                        </a:rPr>
                        <a:t>= </a:t>
                      </a:r>
                      <a:r>
                        <a:rPr lang="en-US" sz="1800" b="1" dirty="0" smtClean="0">
                          <a:solidFill>
                            <a:schemeClr val="tx1"/>
                          </a:solidFill>
                        </a:rPr>
                        <a:t>(1,11,905)</a:t>
                      </a:r>
                      <a:endParaRPr lang="en-US" sz="1800" dirty="0" smtClean="0">
                        <a:solidFill>
                          <a:schemeClr val="tx1"/>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645848642"/>
                  </a:ext>
                </a:extLst>
              </a:tr>
              <a:tr h="370840">
                <a:tc>
                  <a:txBody>
                    <a:bodyPr/>
                    <a:lstStyle/>
                    <a:p>
                      <a:pPr marL="285750" indent="-285750">
                        <a:buFont typeface="Arial" panose="020B0604020202020204" pitchFamily="34" charset="0"/>
                        <a:buChar char="•"/>
                      </a:pPr>
                      <a:endParaRPr lang="en-US" sz="1800" dirty="0" smtClean="0">
                        <a:solidFill>
                          <a:schemeClr val="tx1"/>
                        </a:solidFill>
                      </a:endParaRPr>
                    </a:p>
                  </a:txBody>
                  <a:tcPr>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noFill/>
                  </a:tcPr>
                </a:tc>
                <a:tc>
                  <a:txBody>
                    <a:bodyPr/>
                    <a:lstStyle/>
                    <a:p>
                      <a:pPr marL="285750" indent="-285750">
                        <a:buFont typeface="Arial" panose="020B0604020202020204" pitchFamily="34" charset="0"/>
                        <a:buChar char="•"/>
                      </a:pPr>
                      <a:r>
                        <a:rPr lang="en-US" sz="1800" dirty="0" smtClean="0">
                          <a:solidFill>
                            <a:schemeClr val="tx1"/>
                          </a:solidFill>
                        </a:rPr>
                        <a:t>(On the Calculator, the multipliers are now </a:t>
                      </a:r>
                      <a:r>
                        <a:rPr lang="en-US" sz="1800" b="1" dirty="0" smtClean="0">
                          <a:solidFill>
                            <a:schemeClr val="tx1"/>
                          </a:solidFill>
                        </a:rPr>
                        <a:t>1, 304, 2, 1, 0, 0</a:t>
                      </a:r>
                      <a:r>
                        <a:rPr lang="en-US" sz="1800" dirty="0" smtClean="0">
                          <a:solidFill>
                            <a:schemeClr val="tx1"/>
                          </a:solidFill>
                        </a:rPr>
                        <a:t>.)</a:t>
                      </a:r>
                      <a:endParaRPr lang="en-US" sz="1800" b="1" dirty="0">
                        <a:solidFill>
                          <a:schemeClr val="tx1"/>
                        </a:solidFill>
                      </a:endParaRPr>
                    </a:p>
                  </a:txBody>
                  <a:tcPr>
                    <a:lnL w="12700" cap="flat" cmpd="sng" algn="ctr">
                      <a:solidFill>
                        <a:schemeClr val="tx1"/>
                      </a:solidFill>
                      <a:prstDash val="solid"/>
                      <a:round/>
                      <a:headEnd type="none" w="med" len="med"/>
                      <a:tailEnd type="none" w="med" len="med"/>
                    </a:lnL>
                    <a:lnT w="12700" cap="flat" cmpd="sng" algn="ctr">
                      <a:noFill/>
                      <a:prstDash val="solid"/>
                      <a:round/>
                      <a:headEnd type="none" w="med" len="med"/>
                      <a:tailEnd type="none" w="med" len="med"/>
                    </a:lnT>
                    <a:lnB w="12700" cmpd="sng">
                      <a:noFill/>
                    </a:lnB>
                    <a:noFill/>
                  </a:tcPr>
                </a:tc>
                <a:extLst>
                  <a:ext uri="{0D108BD9-81ED-4DB2-BD59-A6C34878D82A}">
                    <a16:rowId xmlns:a16="http://schemas.microsoft.com/office/drawing/2014/main" val="1195657793"/>
                  </a:ext>
                </a:extLst>
              </a:tr>
              <a:tr h="370840">
                <a:tc>
                  <a:txBody>
                    <a:bodyPr/>
                    <a:lstStyle/>
                    <a:p>
                      <a:pPr marL="285750" indent="-285750">
                        <a:buFont typeface="Arial" panose="020B0604020202020204" pitchFamily="34" charset="0"/>
                        <a:buChar char="•"/>
                      </a:pPr>
                      <a:r>
                        <a:rPr lang="en-US" sz="1800" dirty="0" smtClean="0">
                          <a:solidFill>
                            <a:schemeClr val="tx1"/>
                          </a:solidFill>
                        </a:rPr>
                        <a:t>We now have the </a:t>
                      </a:r>
                      <a:r>
                        <a:rPr lang="en-US" sz="1800" dirty="0" err="1" smtClean="0">
                          <a:solidFill>
                            <a:schemeClr val="tx1"/>
                          </a:solidFill>
                        </a:rPr>
                        <a:t>molad</a:t>
                      </a:r>
                      <a:r>
                        <a:rPr lang="en-US" sz="1800" dirty="0" smtClean="0">
                          <a:solidFill>
                            <a:schemeClr val="tx1"/>
                          </a:solidFill>
                        </a:rPr>
                        <a:t> for</a:t>
                      </a:r>
                      <a:r>
                        <a:rPr lang="en-US" sz="1800" baseline="0" dirty="0" smtClean="0">
                          <a:solidFill>
                            <a:schemeClr val="tx1"/>
                          </a:solidFill>
                        </a:rPr>
                        <a:t> </a:t>
                      </a:r>
                      <a:r>
                        <a:rPr lang="en-US" sz="1800" baseline="0" dirty="0" err="1" smtClean="0">
                          <a:solidFill>
                            <a:schemeClr val="tx1"/>
                          </a:solidFill>
                        </a:rPr>
                        <a:t>Tishrei</a:t>
                      </a:r>
                      <a:r>
                        <a:rPr lang="en-US" sz="1800" baseline="0" dirty="0" smtClean="0">
                          <a:solidFill>
                            <a:schemeClr val="tx1"/>
                          </a:solidFill>
                        </a:rPr>
                        <a:t> </a:t>
                      </a:r>
                      <a:r>
                        <a:rPr lang="en-US" sz="1800" dirty="0" smtClean="0">
                          <a:solidFill>
                            <a:schemeClr val="tx1"/>
                          </a:solidFill>
                        </a:rPr>
                        <a:t>this</a:t>
                      </a:r>
                      <a:r>
                        <a:rPr lang="en-US" sz="1800" baseline="0" dirty="0" smtClean="0">
                          <a:solidFill>
                            <a:schemeClr val="tx1"/>
                          </a:solidFill>
                        </a:rPr>
                        <a:t> </a:t>
                      </a:r>
                      <a:r>
                        <a:rPr lang="en-US" sz="1800" dirty="0" smtClean="0">
                          <a:solidFill>
                            <a:schemeClr val="tx1"/>
                          </a:solidFill>
                        </a:rPr>
                        <a:t>year, and next</a:t>
                      </a:r>
                      <a:r>
                        <a:rPr lang="en-US" sz="1800" baseline="0" dirty="0" smtClean="0">
                          <a:solidFill>
                            <a:schemeClr val="tx1"/>
                          </a:solidFill>
                        </a:rPr>
                        <a:t> year.</a:t>
                      </a:r>
                    </a:p>
                    <a:p>
                      <a:pPr marL="285750" indent="-285750">
                        <a:buFont typeface="Arial" panose="020B0604020202020204" pitchFamily="34" charset="0"/>
                        <a:buChar char="•"/>
                      </a:pPr>
                      <a:r>
                        <a:rPr lang="en-US" sz="1800" baseline="0" dirty="0" smtClean="0">
                          <a:solidFill>
                            <a:schemeClr val="tx1"/>
                          </a:solidFill>
                        </a:rPr>
                        <a:t>They are </a:t>
                      </a:r>
                      <a:r>
                        <a:rPr lang="en-US" sz="1800" b="1" baseline="0" dirty="0" smtClean="0">
                          <a:solidFill>
                            <a:schemeClr val="tx1"/>
                          </a:solidFill>
                        </a:rPr>
                        <a:t>exact times</a:t>
                      </a:r>
                      <a:r>
                        <a:rPr lang="en-US" sz="1800" baseline="0" dirty="0" smtClean="0">
                          <a:solidFill>
                            <a:schemeClr val="tx1"/>
                          </a:solidFill>
                        </a:rPr>
                        <a:t>, not days.</a:t>
                      </a:r>
                      <a:endParaRPr lang="en-US" sz="1800" dirty="0" smtClean="0">
                        <a:solidFill>
                          <a:schemeClr val="tx1"/>
                        </a:solidFill>
                      </a:endParaRPr>
                    </a:p>
                  </a:txBody>
                  <a:tcPr>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noFill/>
                  </a:tcPr>
                </a:tc>
                <a:tc>
                  <a:txBody>
                    <a:bodyPr/>
                    <a:lstStyle/>
                    <a:p>
                      <a:pPr marL="285750" indent="-285750">
                        <a:buFont typeface="Arial" panose="020B0604020202020204" pitchFamily="34" charset="0"/>
                        <a:buChar char="•"/>
                      </a:pPr>
                      <a:r>
                        <a:rPr lang="en-US" sz="1800" b="0" dirty="0" smtClean="0">
                          <a:solidFill>
                            <a:schemeClr val="tx1"/>
                          </a:solidFill>
                        </a:rPr>
                        <a:t>This year and next year:</a:t>
                      </a:r>
                      <a:br>
                        <a:rPr lang="en-US" sz="1800" b="0" dirty="0" smtClean="0">
                          <a:solidFill>
                            <a:schemeClr val="tx1"/>
                          </a:solidFill>
                        </a:rPr>
                      </a:br>
                      <a:r>
                        <a:rPr lang="en-US" sz="1800" b="1" dirty="0" smtClean="0">
                          <a:solidFill>
                            <a:schemeClr val="tx1"/>
                          </a:solidFill>
                        </a:rPr>
                        <a:t>(1,11,905) </a:t>
                      </a:r>
                      <a:r>
                        <a:rPr lang="en-US" sz="1800" b="0" dirty="0" smtClean="0">
                          <a:solidFill>
                            <a:schemeClr val="tx1"/>
                          </a:solidFill>
                        </a:rPr>
                        <a:t>and</a:t>
                      </a:r>
                      <a:r>
                        <a:rPr lang="en-US" sz="1800" b="1" dirty="0" smtClean="0">
                          <a:solidFill>
                            <a:schemeClr val="tx1"/>
                          </a:solidFill>
                        </a:rPr>
                        <a:t> (5,20,701)</a:t>
                      </a:r>
                      <a:endParaRPr lang="en-US" sz="1800" b="1" dirty="0">
                        <a:solidFill>
                          <a:schemeClr val="tx1"/>
                        </a:solidFill>
                      </a:endParaRPr>
                    </a:p>
                  </a:txBody>
                  <a:tcPr>
                    <a:lnL w="12700" cap="flat" cmpd="sng" algn="ctr">
                      <a:solidFill>
                        <a:schemeClr val="tx1"/>
                      </a:solidFill>
                      <a:prstDash val="solid"/>
                      <a:round/>
                      <a:headEnd type="none" w="med" len="med"/>
                      <a:tailEnd type="none" w="med" len="med"/>
                    </a:lnL>
                    <a:lnT w="12700" cap="flat" cmpd="sng" algn="ctr">
                      <a:noFill/>
                      <a:prstDash val="solid"/>
                      <a:round/>
                      <a:headEnd type="none" w="med" len="med"/>
                      <a:tailEnd type="none" w="med" len="med"/>
                    </a:lnT>
                    <a:noFill/>
                  </a:tcPr>
                </a:tc>
                <a:extLst>
                  <a:ext uri="{0D108BD9-81ED-4DB2-BD59-A6C34878D82A}">
                    <a16:rowId xmlns:a16="http://schemas.microsoft.com/office/drawing/2014/main" val="2203642974"/>
                  </a:ext>
                </a:extLst>
              </a:tr>
            </a:tbl>
          </a:graphicData>
        </a:graphic>
      </p:graphicFrame>
    </p:spTree>
    <p:extLst>
      <p:ext uri="{BB962C8B-B14F-4D97-AF65-F5344CB8AC3E}">
        <p14:creationId xmlns:p14="http://schemas.microsoft.com/office/powerpoint/2010/main" val="292178873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lvl="0"/>
            <a:r>
              <a:rPr lang="en" dirty="0"/>
              <a:t>B</a:t>
            </a:r>
            <a:r>
              <a:rPr lang="en" dirty="0" smtClean="0"/>
              <a:t>) </a:t>
            </a:r>
            <a:r>
              <a:rPr lang="en" dirty="0"/>
              <a:t>Choosing the calendar</a:t>
            </a:r>
            <a:endParaRPr dirty="0"/>
          </a:p>
        </p:txBody>
      </p:sp>
      <p:sp>
        <p:nvSpPr>
          <p:cNvPr id="97" name="Google Shape;97;p2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a:spcBef>
                <a:spcPts val="1600"/>
              </a:spcBef>
              <a:buClr>
                <a:srgbClr val="000000"/>
              </a:buClr>
              <a:buFont typeface="Arial"/>
              <a:buAutoNum type="arabicParenR"/>
            </a:pPr>
            <a:r>
              <a:rPr lang="en-US" dirty="0" err="1" smtClean="0">
                <a:solidFill>
                  <a:srgbClr val="000000"/>
                </a:solidFill>
              </a:rPr>
              <a:t>Peshuta</a:t>
            </a:r>
            <a:r>
              <a:rPr lang="en-US" dirty="0" smtClean="0">
                <a:solidFill>
                  <a:srgbClr val="000000"/>
                </a:solidFill>
              </a:rPr>
              <a:t> </a:t>
            </a:r>
            <a:r>
              <a:rPr lang="en-US" dirty="0">
                <a:solidFill>
                  <a:srgbClr val="000000"/>
                </a:solidFill>
              </a:rPr>
              <a:t>or </a:t>
            </a:r>
            <a:r>
              <a:rPr lang="en-US" dirty="0" err="1">
                <a:solidFill>
                  <a:srgbClr val="000000"/>
                </a:solidFill>
              </a:rPr>
              <a:t>m’uberes</a:t>
            </a:r>
            <a:r>
              <a:rPr lang="en-US" dirty="0">
                <a:solidFill>
                  <a:srgbClr val="000000"/>
                </a:solidFill>
              </a:rPr>
              <a:t>?</a:t>
            </a:r>
          </a:p>
          <a:p>
            <a:pPr>
              <a:buClr>
                <a:srgbClr val="000000"/>
              </a:buClr>
              <a:buFont typeface="Arial"/>
              <a:buAutoNum type="arabicParenR"/>
            </a:pPr>
            <a:r>
              <a:rPr lang="en-US" dirty="0">
                <a:solidFill>
                  <a:srgbClr val="000000"/>
                </a:solidFill>
              </a:rPr>
              <a:t>Introduction – how to </a:t>
            </a:r>
            <a:r>
              <a:rPr lang="en-US" dirty="0" smtClean="0">
                <a:solidFill>
                  <a:srgbClr val="000000"/>
                </a:solidFill>
              </a:rPr>
              <a:t>calculate</a:t>
            </a:r>
            <a:r>
              <a:rPr lang="en-US" dirty="0">
                <a:solidFill>
                  <a:srgbClr val="000000"/>
                </a:solidFill>
              </a:rPr>
              <a:t> the </a:t>
            </a:r>
            <a:r>
              <a:rPr lang="en-US" dirty="0" err="1">
                <a:solidFill>
                  <a:srgbClr val="000000"/>
                </a:solidFill>
              </a:rPr>
              <a:t>molad</a:t>
            </a:r>
            <a:endParaRPr lang="en-US" dirty="0"/>
          </a:p>
          <a:p>
            <a:pPr>
              <a:buClr>
                <a:srgbClr val="000000"/>
              </a:buClr>
              <a:buFont typeface="Arial"/>
              <a:buAutoNum type="arabicParenR"/>
            </a:pPr>
            <a:r>
              <a:rPr lang="en" dirty="0" smtClean="0">
                <a:solidFill>
                  <a:srgbClr val="000000"/>
                </a:solidFill>
              </a:rPr>
              <a:t>Find </a:t>
            </a:r>
            <a:r>
              <a:rPr lang="en" dirty="0">
                <a:solidFill>
                  <a:srgbClr val="000000"/>
                </a:solidFill>
              </a:rPr>
              <a:t>the molad</a:t>
            </a:r>
            <a:br>
              <a:rPr lang="en" dirty="0">
                <a:solidFill>
                  <a:srgbClr val="000000"/>
                </a:solidFill>
              </a:rPr>
            </a:br>
            <a:r>
              <a:rPr lang="en" dirty="0">
                <a:solidFill>
                  <a:srgbClr val="000000"/>
                </a:solidFill>
              </a:rPr>
              <a:t>- for </a:t>
            </a:r>
            <a:r>
              <a:rPr lang="en" dirty="0" smtClean="0">
                <a:solidFill>
                  <a:srgbClr val="000000"/>
                </a:solidFill>
              </a:rPr>
              <a:t>Tishrei </a:t>
            </a:r>
            <a:r>
              <a:rPr lang="en" dirty="0">
                <a:solidFill>
                  <a:srgbClr val="000000"/>
                </a:solidFill>
              </a:rPr>
              <a:t>this year</a:t>
            </a:r>
            <a:r>
              <a:rPr lang="en" dirty="0" smtClean="0">
                <a:solidFill>
                  <a:srgbClr val="000000"/>
                </a:solidFill>
              </a:rPr>
              <a:t/>
            </a:r>
            <a:br>
              <a:rPr lang="en" dirty="0" smtClean="0">
                <a:solidFill>
                  <a:srgbClr val="000000"/>
                </a:solidFill>
              </a:rPr>
            </a:br>
            <a:r>
              <a:rPr lang="en-US" dirty="0">
                <a:solidFill>
                  <a:srgbClr val="000000"/>
                </a:solidFill>
              </a:rPr>
              <a:t>- and for next </a:t>
            </a:r>
            <a:r>
              <a:rPr lang="en-US" dirty="0" smtClean="0">
                <a:solidFill>
                  <a:srgbClr val="000000"/>
                </a:solidFill>
              </a:rPr>
              <a:t>year</a:t>
            </a:r>
            <a:endParaRPr dirty="0" smtClean="0">
              <a:solidFill>
                <a:srgbClr val="000000"/>
              </a:solidFill>
            </a:endParaRPr>
          </a:p>
          <a:p>
            <a:pPr lvl="0">
              <a:buClr>
                <a:srgbClr val="000000"/>
              </a:buClr>
              <a:buAutoNum type="arabicParenR"/>
            </a:pPr>
            <a:r>
              <a:rPr lang="en-US" dirty="0">
                <a:solidFill>
                  <a:schemeClr val="tx1"/>
                </a:solidFill>
              </a:rPr>
              <a:t>Find Rosh Hashanah - the four </a:t>
            </a:r>
            <a:r>
              <a:rPr lang="en-US" dirty="0" err="1">
                <a:solidFill>
                  <a:schemeClr val="tx1"/>
                </a:solidFill>
              </a:rPr>
              <a:t>dechiyos</a:t>
            </a:r>
            <a:endParaRPr dirty="0">
              <a:solidFill>
                <a:schemeClr val="tx1"/>
              </a:solidFill>
            </a:endParaRPr>
          </a:p>
          <a:p>
            <a:pPr lvl="0">
              <a:buClr>
                <a:srgbClr val="000000"/>
              </a:buClr>
              <a:buAutoNum type="arabicParenR"/>
            </a:pPr>
            <a:r>
              <a:rPr lang="en-US" dirty="0">
                <a:solidFill>
                  <a:srgbClr val="000000"/>
                </a:solidFill>
              </a:rPr>
              <a:t>Choose the calendar</a:t>
            </a:r>
          </a:p>
        </p:txBody>
      </p:sp>
    </p:spTree>
    <p:extLst>
      <p:ext uri="{BB962C8B-B14F-4D97-AF65-F5344CB8AC3E}">
        <p14:creationId xmlns:p14="http://schemas.microsoft.com/office/powerpoint/2010/main" val="3831561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mph" presetSubtype="0" nodeType="clickEffect">
                                  <p:stCondLst>
                                    <p:cond delay="0"/>
                                  </p:stCondLst>
                                  <p:endCondLst>
                                    <p:cond evt="onNext" delay="0">
                                      <p:tgtEl>
                                        <p:sldTgt/>
                                      </p:tgtEl>
                                    </p:cond>
                                  </p:endCondLst>
                                  <p:childTnLst>
                                    <p:set>
                                      <p:cBhvr override="childStyle">
                                        <p:cTn id="6" dur="indefinite"/>
                                        <p:tgtEl>
                                          <p:spTgt spid="97">
                                            <p:txEl>
                                              <p:pRg st="3" end="3"/>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a:t>
            </a:r>
            <a:r>
              <a:rPr lang="en-US" dirty="0" smtClean="0"/>
              <a:t>) </a:t>
            </a:r>
            <a:r>
              <a:rPr lang="en-US" dirty="0"/>
              <a:t>Find Rosh Hashanah – the four </a:t>
            </a:r>
            <a:r>
              <a:rPr lang="en-US" dirty="0" err="1"/>
              <a:t>dechiyos</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2925516124"/>
              </p:ext>
            </p:extLst>
          </p:nvPr>
        </p:nvGraphicFramePr>
        <p:xfrm>
          <a:off x="753036" y="1228165"/>
          <a:ext cx="7637928" cy="3571240"/>
        </p:xfrm>
        <a:graphic>
          <a:graphicData uri="http://schemas.openxmlformats.org/drawingml/2006/table">
            <a:tbl>
              <a:tblPr>
                <a:tableStyleId>{073A0DAA-6AF3-43AB-8588-CEC1D06C72B9}</a:tableStyleId>
              </a:tblPr>
              <a:tblGrid>
                <a:gridCol w="4034117">
                  <a:extLst>
                    <a:ext uri="{9D8B030D-6E8A-4147-A177-3AD203B41FA5}">
                      <a16:colId xmlns:a16="http://schemas.microsoft.com/office/drawing/2014/main" val="1323424614"/>
                    </a:ext>
                  </a:extLst>
                </a:gridCol>
                <a:gridCol w="3603811">
                  <a:extLst>
                    <a:ext uri="{9D8B030D-6E8A-4147-A177-3AD203B41FA5}">
                      <a16:colId xmlns:a16="http://schemas.microsoft.com/office/drawing/2014/main" val="2779719984"/>
                    </a:ext>
                  </a:extLst>
                </a:gridCol>
              </a:tblGrid>
              <a:tr h="37084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1800" dirty="0" smtClean="0">
                        <a:solidFill>
                          <a:schemeClr val="tx1"/>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800" b="1" dirty="0" smtClean="0"/>
                        <a:t>This year:</a:t>
                      </a: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68764761"/>
                  </a:ext>
                </a:extLst>
              </a:tr>
              <a:tr h="370840">
                <a:tc>
                  <a:txBody>
                    <a:bodyPr/>
                    <a:lstStyle/>
                    <a:p>
                      <a:pPr marL="285750" indent="-285750">
                        <a:buFont typeface="Arial" panose="020B0604020202020204" pitchFamily="34" charset="0"/>
                        <a:buChar char="•"/>
                      </a:pPr>
                      <a:r>
                        <a:rPr lang="en-US" sz="1800" dirty="0" smtClean="0">
                          <a:solidFill>
                            <a:schemeClr val="tx1"/>
                          </a:solidFill>
                        </a:rPr>
                        <a:t>For the actual calendar, we need to find the </a:t>
                      </a:r>
                      <a:r>
                        <a:rPr lang="en-US" sz="1800" i="1" dirty="0" smtClean="0">
                          <a:solidFill>
                            <a:schemeClr val="tx1"/>
                          </a:solidFill>
                        </a:rPr>
                        <a:t>day of the week</a:t>
                      </a:r>
                      <a:r>
                        <a:rPr lang="en-US" sz="1800" dirty="0" smtClean="0">
                          <a:solidFill>
                            <a:schemeClr val="tx1"/>
                          </a:solidFill>
                        </a:rPr>
                        <a:t> (of the first day) of each of the</a:t>
                      </a:r>
                      <a:r>
                        <a:rPr lang="en-US" sz="1800" baseline="0" dirty="0" smtClean="0">
                          <a:solidFill>
                            <a:schemeClr val="tx1"/>
                          </a:solidFill>
                        </a:rPr>
                        <a:t> </a:t>
                      </a:r>
                      <a:r>
                        <a:rPr lang="en-US" sz="1800" dirty="0" smtClean="0">
                          <a:solidFill>
                            <a:schemeClr val="tx1"/>
                          </a:solidFill>
                        </a:rPr>
                        <a:t>two Rosh </a:t>
                      </a:r>
                      <a:r>
                        <a:rPr lang="en-US" sz="1800" dirty="0" err="1" smtClean="0">
                          <a:solidFill>
                            <a:schemeClr val="tx1"/>
                          </a:solidFill>
                        </a:rPr>
                        <a:t>Hashanos</a:t>
                      </a:r>
                      <a:r>
                        <a:rPr lang="en-US" sz="1800" baseline="0" dirty="0" smtClean="0">
                          <a:solidFill>
                            <a:schemeClr val="tx1"/>
                          </a:solidFill>
                        </a:rPr>
                        <a:t> - not just the time of the </a:t>
                      </a:r>
                      <a:r>
                        <a:rPr lang="en-US" sz="1800" baseline="0" dirty="0" err="1" smtClean="0">
                          <a:solidFill>
                            <a:schemeClr val="tx1"/>
                          </a:solidFill>
                        </a:rPr>
                        <a:t>molad</a:t>
                      </a:r>
                      <a:r>
                        <a:rPr lang="en-US" sz="1800" baseline="0" dirty="0" smtClean="0">
                          <a:solidFill>
                            <a:schemeClr val="tx1"/>
                          </a:solidFill>
                        </a:rPr>
                        <a:t>.</a:t>
                      </a:r>
                      <a:r>
                        <a:rPr lang="en-US" sz="1800" dirty="0" smtClean="0">
                          <a:solidFill>
                            <a:schemeClr val="tx1"/>
                          </a:solidFill>
                        </a:rPr>
                        <a:t/>
                      </a:r>
                      <a:br>
                        <a:rPr lang="en-US" sz="1800" dirty="0" smtClean="0">
                          <a:solidFill>
                            <a:schemeClr val="tx1"/>
                          </a:solidFill>
                        </a:rPr>
                      </a:br>
                      <a:r>
                        <a:rPr lang="en-US" sz="1800" dirty="0" smtClean="0">
                          <a:solidFill>
                            <a:schemeClr val="tx1"/>
                          </a:solidFill>
                        </a:rPr>
                        <a:t>Normally each</a:t>
                      </a:r>
                      <a:r>
                        <a:rPr lang="en-US" sz="1800" baseline="0" dirty="0" smtClean="0">
                          <a:solidFill>
                            <a:schemeClr val="tx1"/>
                          </a:solidFill>
                        </a:rPr>
                        <a:t> Rosh Hashanah is </a:t>
                      </a:r>
                      <a:r>
                        <a:rPr lang="en-US" sz="1800" dirty="0" smtClean="0">
                          <a:solidFill>
                            <a:schemeClr val="tx1"/>
                          </a:solidFill>
                        </a:rPr>
                        <a:t>on that </a:t>
                      </a:r>
                      <a:r>
                        <a:rPr lang="en-US" sz="1800" i="0" dirty="0" smtClean="0">
                          <a:solidFill>
                            <a:schemeClr val="tx1"/>
                          </a:solidFill>
                        </a:rPr>
                        <a:t>day of the week </a:t>
                      </a:r>
                      <a:r>
                        <a:rPr lang="en-US" sz="1800" i="1" dirty="0" smtClean="0">
                          <a:solidFill>
                            <a:schemeClr val="tx1"/>
                          </a:solidFill>
                        </a:rPr>
                        <a:t>when its </a:t>
                      </a:r>
                      <a:r>
                        <a:rPr lang="en-US" sz="1800" i="1" dirty="0" err="1" smtClean="0">
                          <a:solidFill>
                            <a:schemeClr val="tx1"/>
                          </a:solidFill>
                        </a:rPr>
                        <a:t>molad</a:t>
                      </a:r>
                      <a:r>
                        <a:rPr lang="en-US" sz="1800" i="1" dirty="0" smtClean="0">
                          <a:solidFill>
                            <a:schemeClr val="tx1"/>
                          </a:solidFill>
                        </a:rPr>
                        <a:t> was</a:t>
                      </a:r>
                      <a:r>
                        <a:rPr lang="en-US" sz="1800" dirty="0" smtClean="0">
                          <a:solidFill>
                            <a:schemeClr val="tx1"/>
                          </a:solidFill>
                        </a:rPr>
                        <a:t>.</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sz="1800" dirty="0" smtClean="0">
                          <a:solidFill>
                            <a:schemeClr val="tx1"/>
                          </a:solidFill>
                        </a:rPr>
                        <a:t>This time, those days would be:</a:t>
                      </a:r>
                      <a:br>
                        <a:rPr lang="en-US" sz="1800" dirty="0" smtClean="0">
                          <a:solidFill>
                            <a:schemeClr val="tx1"/>
                          </a:solidFill>
                        </a:rPr>
                      </a:br>
                      <a:r>
                        <a:rPr lang="en-US" sz="1800" dirty="0" smtClean="0">
                          <a:solidFill>
                            <a:schemeClr val="tx1"/>
                          </a:solidFill>
                        </a:rPr>
                        <a:t>Sunday for this year (from </a:t>
                      </a:r>
                      <a:r>
                        <a:rPr lang="en-US" sz="1800" b="1" dirty="0" smtClean="0">
                          <a:solidFill>
                            <a:schemeClr val="tx1"/>
                          </a:solidFill>
                        </a:rPr>
                        <a:t>1</a:t>
                      </a:r>
                      <a:r>
                        <a:rPr lang="en-US" sz="1800" dirty="0" smtClean="0">
                          <a:solidFill>
                            <a:schemeClr val="tx1"/>
                          </a:solidFill>
                        </a:rPr>
                        <a:t>,11,905 calculated above)</a:t>
                      </a:r>
                      <a:br>
                        <a:rPr lang="en-US" sz="1800" dirty="0" smtClean="0">
                          <a:solidFill>
                            <a:schemeClr val="tx1"/>
                          </a:solidFill>
                        </a:rPr>
                      </a:br>
                      <a:r>
                        <a:rPr lang="en-US" sz="1800" dirty="0" smtClean="0">
                          <a:solidFill>
                            <a:schemeClr val="tx1"/>
                          </a:solidFill>
                        </a:rPr>
                        <a:t>and</a:t>
                      </a:r>
                      <a:r>
                        <a:rPr lang="en-US" sz="1800" b="1" dirty="0" smtClean="0">
                          <a:solidFill>
                            <a:schemeClr val="tx1"/>
                          </a:solidFill>
                        </a:rPr>
                        <a:t/>
                      </a:r>
                      <a:br>
                        <a:rPr lang="en-US" sz="1800" b="1" dirty="0" smtClean="0">
                          <a:solidFill>
                            <a:schemeClr val="tx1"/>
                          </a:solidFill>
                        </a:rPr>
                      </a:br>
                      <a:r>
                        <a:rPr lang="en-US" sz="1800" dirty="0" smtClean="0">
                          <a:solidFill>
                            <a:schemeClr val="tx1"/>
                          </a:solidFill>
                        </a:rPr>
                        <a:t>Thursday for next year (from </a:t>
                      </a:r>
                      <a:r>
                        <a:rPr lang="en-US" sz="1800" b="1" dirty="0" smtClean="0">
                          <a:solidFill>
                            <a:schemeClr val="tx1"/>
                          </a:solidFill>
                        </a:rPr>
                        <a:t>5</a:t>
                      </a:r>
                      <a:r>
                        <a:rPr lang="en-US" sz="1800" dirty="0" smtClean="0">
                          <a:solidFill>
                            <a:schemeClr val="tx1"/>
                          </a:solidFill>
                        </a:rPr>
                        <a:t>,20,701 calculated above).</a:t>
                      </a:r>
                      <a:br>
                        <a:rPr lang="en-US" sz="1800" dirty="0" smtClean="0">
                          <a:solidFill>
                            <a:schemeClr val="tx1"/>
                          </a:solidFill>
                        </a:rPr>
                      </a:br>
                      <a:endParaRPr lang="en-US" sz="1800" b="1" dirty="0">
                        <a:solidFill>
                          <a:schemeClr val="tx1"/>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645848642"/>
                  </a:ext>
                </a:extLst>
              </a:tr>
              <a:tr h="370840">
                <a:tc>
                  <a:txBody>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sz="1800" dirty="0" smtClean="0">
                          <a:solidFill>
                            <a:schemeClr val="tx1"/>
                          </a:solidFill>
                        </a:rPr>
                        <a:t>Not always! – In four situations either one is moved </a:t>
                      </a:r>
                      <a:r>
                        <a:rPr lang="en-US" sz="1800" i="0" dirty="0" smtClean="0">
                          <a:solidFill>
                            <a:schemeClr val="tx1"/>
                          </a:solidFill>
                        </a:rPr>
                        <a:t>later</a:t>
                      </a:r>
                      <a:r>
                        <a:rPr lang="en-US" sz="1800" dirty="0" smtClean="0">
                          <a:solidFill>
                            <a:schemeClr val="tx1"/>
                          </a:solidFill>
                        </a:rPr>
                        <a:t>.</a:t>
                      </a: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sz="1800" dirty="0" smtClean="0">
                          <a:solidFill>
                            <a:schemeClr val="tx1"/>
                          </a:solidFill>
                        </a:rPr>
                        <a:t>This is pretty common.</a:t>
                      </a:r>
                    </a:p>
                  </a:txBody>
                  <a:tcPr>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noFill/>
                  </a:tcPr>
                </a:tc>
                <a:tc>
                  <a:txBody>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sz="1800" dirty="0" smtClean="0">
                          <a:solidFill>
                            <a:schemeClr val="tx1"/>
                          </a:solidFill>
                        </a:rPr>
                        <a:t>We’ll see!</a:t>
                      </a:r>
                    </a:p>
                  </a:txBody>
                  <a:tcPr>
                    <a:lnL w="12700" cap="flat" cmpd="sng" algn="ctr">
                      <a:solidFill>
                        <a:schemeClr val="tx1"/>
                      </a:solidFill>
                      <a:prstDash val="solid"/>
                      <a:round/>
                      <a:headEnd type="none" w="med" len="med"/>
                      <a:tailEnd type="none" w="med" len="med"/>
                    </a:lnL>
                    <a:lnT w="12700" cap="flat" cmpd="sng" algn="ctr">
                      <a:noFill/>
                      <a:prstDash val="solid"/>
                      <a:round/>
                      <a:headEnd type="none" w="med" len="med"/>
                      <a:tailEnd type="none" w="med" len="med"/>
                    </a:lnT>
                    <a:noFill/>
                  </a:tcPr>
                </a:tc>
                <a:extLst>
                  <a:ext uri="{0D108BD9-81ED-4DB2-BD59-A6C34878D82A}">
                    <a16:rowId xmlns:a16="http://schemas.microsoft.com/office/drawing/2014/main" val="1195657793"/>
                  </a:ext>
                </a:extLst>
              </a:tr>
            </a:tbl>
          </a:graphicData>
        </a:graphic>
      </p:graphicFrame>
    </p:spTree>
    <p:extLst>
      <p:ext uri="{BB962C8B-B14F-4D97-AF65-F5344CB8AC3E}">
        <p14:creationId xmlns:p14="http://schemas.microsoft.com/office/powerpoint/2010/main" val="12835715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a:t>
            </a:r>
            <a:r>
              <a:rPr lang="en-US" dirty="0" smtClean="0"/>
              <a:t>) Find Rosh Hashanah – the </a:t>
            </a:r>
            <a:r>
              <a:rPr lang="en-US" dirty="0"/>
              <a:t>F</a:t>
            </a:r>
            <a:r>
              <a:rPr lang="en-US" dirty="0" smtClean="0"/>
              <a:t>our </a:t>
            </a:r>
            <a:r>
              <a:rPr lang="en-US" dirty="0" err="1"/>
              <a:t>D</a:t>
            </a:r>
            <a:r>
              <a:rPr lang="en-US" dirty="0" err="1" smtClean="0"/>
              <a:t>echiyos</a:t>
            </a:r>
            <a:endParaRPr lang="en-US" dirty="0"/>
          </a:p>
        </p:txBody>
      </p:sp>
      <p:sp>
        <p:nvSpPr>
          <p:cNvPr id="3" name="Text Placeholder 2"/>
          <p:cNvSpPr>
            <a:spLocks noGrp="1"/>
          </p:cNvSpPr>
          <p:nvPr>
            <p:ph type="body" idx="1"/>
          </p:nvPr>
        </p:nvSpPr>
        <p:spPr>
          <a:xfrm>
            <a:off x="311699" y="1152475"/>
            <a:ext cx="8079265" cy="3416400"/>
          </a:xfrm>
        </p:spPr>
        <p:txBody>
          <a:bodyPr/>
          <a:lstStyle/>
          <a:p>
            <a:pPr marL="114300" indent="0">
              <a:buNone/>
            </a:pPr>
            <a:r>
              <a:rPr lang="en-US" dirty="0" smtClean="0">
                <a:solidFill>
                  <a:schemeClr val="tx1"/>
                </a:solidFill>
              </a:rPr>
              <a:t>The </a:t>
            </a:r>
            <a:r>
              <a:rPr lang="he-IL" dirty="0" smtClean="0">
                <a:solidFill>
                  <a:schemeClr val="tx1"/>
                </a:solidFill>
              </a:rPr>
              <a:t>ד' דחיות</a:t>
            </a:r>
            <a:r>
              <a:rPr lang="en-US" dirty="0" smtClean="0">
                <a:solidFill>
                  <a:schemeClr val="tx1"/>
                </a:solidFill>
              </a:rPr>
              <a:t> where </a:t>
            </a:r>
            <a:r>
              <a:rPr lang="en-US" dirty="0">
                <a:solidFill>
                  <a:schemeClr val="tx1"/>
                </a:solidFill>
              </a:rPr>
              <a:t>they are moved </a:t>
            </a:r>
            <a:r>
              <a:rPr lang="en-US" i="1" dirty="0" smtClean="0">
                <a:solidFill>
                  <a:schemeClr val="tx1"/>
                </a:solidFill>
              </a:rPr>
              <a:t>later</a:t>
            </a:r>
            <a:r>
              <a:rPr lang="en-US" dirty="0" smtClean="0">
                <a:solidFill>
                  <a:schemeClr val="tx1"/>
                </a:solidFill>
              </a:rPr>
              <a:t> (never earlier):</a:t>
            </a:r>
          </a:p>
          <a:p>
            <a:pPr>
              <a:spcBef>
                <a:spcPts val="1200"/>
              </a:spcBef>
              <a:buFont typeface="+mj-lt"/>
              <a:buAutoNum type="alphaLcParenR"/>
            </a:pPr>
            <a:r>
              <a:rPr lang="he-IL" dirty="0" smtClean="0">
                <a:solidFill>
                  <a:schemeClr val="tx1"/>
                </a:solidFill>
              </a:rPr>
              <a:t>מולד זקן</a:t>
            </a:r>
          </a:p>
          <a:p>
            <a:pPr>
              <a:spcBef>
                <a:spcPts val="1200"/>
              </a:spcBef>
              <a:buFont typeface="+mj-lt"/>
              <a:buAutoNum type="alphaLcParenR"/>
            </a:pPr>
            <a:r>
              <a:rPr lang="he-IL" dirty="0" smtClean="0">
                <a:solidFill>
                  <a:schemeClr val="tx1"/>
                </a:solidFill>
              </a:rPr>
              <a:t>לא אד"ו ראש</a:t>
            </a:r>
          </a:p>
          <a:p>
            <a:pPr>
              <a:spcBef>
                <a:spcPts val="1200"/>
              </a:spcBef>
              <a:buFont typeface="+mj-lt"/>
              <a:buAutoNum type="alphaLcParenR"/>
            </a:pPr>
            <a:r>
              <a:rPr lang="he-IL" dirty="0" smtClean="0">
                <a:solidFill>
                  <a:schemeClr val="tx1"/>
                </a:solidFill>
              </a:rPr>
              <a:t>ג"ט ר"ד</a:t>
            </a:r>
          </a:p>
          <a:p>
            <a:pPr>
              <a:spcBef>
                <a:spcPts val="1200"/>
              </a:spcBef>
              <a:buFont typeface="+mj-lt"/>
              <a:buAutoNum type="alphaLcParenR"/>
            </a:pPr>
            <a:r>
              <a:rPr lang="he-IL" dirty="0" smtClean="0">
                <a:solidFill>
                  <a:schemeClr val="tx1"/>
                </a:solidFill>
              </a:rPr>
              <a:t>בט"ו תקפ"ט</a:t>
            </a:r>
            <a:endParaRPr lang="en-US" dirty="0">
              <a:solidFill>
                <a:schemeClr val="tx1"/>
              </a:solidFill>
            </a:endParaRPr>
          </a:p>
        </p:txBody>
      </p:sp>
    </p:spTree>
    <p:extLst>
      <p:ext uri="{BB962C8B-B14F-4D97-AF65-F5344CB8AC3E}">
        <p14:creationId xmlns:p14="http://schemas.microsoft.com/office/powerpoint/2010/main" val="167932833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a:t>
            </a:r>
            <a:r>
              <a:rPr lang="en-US" dirty="0" smtClean="0"/>
              <a:t>a</a:t>
            </a:r>
            <a:r>
              <a:rPr lang="en-US" dirty="0"/>
              <a:t>) The four </a:t>
            </a:r>
            <a:r>
              <a:rPr lang="en-US" dirty="0" err="1"/>
              <a:t>dechiyos</a:t>
            </a:r>
            <a:r>
              <a:rPr lang="en-US" dirty="0"/>
              <a:t> - </a:t>
            </a:r>
            <a:r>
              <a:rPr lang="he-IL" dirty="0"/>
              <a:t>מולד זקן</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2648050654"/>
              </p:ext>
            </p:extLst>
          </p:nvPr>
        </p:nvGraphicFramePr>
        <p:xfrm>
          <a:off x="753036" y="1228165"/>
          <a:ext cx="7637928" cy="2184400"/>
        </p:xfrm>
        <a:graphic>
          <a:graphicData uri="http://schemas.openxmlformats.org/drawingml/2006/table">
            <a:tbl>
              <a:tblPr>
                <a:tableStyleId>{073A0DAA-6AF3-43AB-8588-CEC1D06C72B9}</a:tableStyleId>
              </a:tblPr>
              <a:tblGrid>
                <a:gridCol w="4509246">
                  <a:extLst>
                    <a:ext uri="{9D8B030D-6E8A-4147-A177-3AD203B41FA5}">
                      <a16:colId xmlns:a16="http://schemas.microsoft.com/office/drawing/2014/main" val="1323424614"/>
                    </a:ext>
                  </a:extLst>
                </a:gridCol>
                <a:gridCol w="3128682">
                  <a:extLst>
                    <a:ext uri="{9D8B030D-6E8A-4147-A177-3AD203B41FA5}">
                      <a16:colId xmlns:a16="http://schemas.microsoft.com/office/drawing/2014/main" val="2779719984"/>
                    </a:ext>
                  </a:extLst>
                </a:gridCol>
              </a:tblGrid>
              <a:tr h="370840">
                <a:tc>
                  <a:txBody>
                    <a:bodyPr/>
                    <a:lstStyle/>
                    <a:p>
                      <a:pPr marL="0" marR="0" lvl="0" indent="0" algn="l" defTabSz="914400" rtl="0" eaLnBrk="1" fontAlgn="auto" latinLnBrk="0" hangingPunct="1">
                        <a:lnSpc>
                          <a:spcPct val="100000"/>
                        </a:lnSpc>
                        <a:spcBef>
                          <a:spcPts val="600"/>
                        </a:spcBef>
                        <a:spcAft>
                          <a:spcPts val="0"/>
                        </a:spcAft>
                        <a:buClr>
                          <a:srgbClr val="000000"/>
                        </a:buClr>
                        <a:buSzTx/>
                        <a:buFont typeface="Arial"/>
                        <a:buNone/>
                        <a:tabLst/>
                        <a:defRPr/>
                      </a:pPr>
                      <a:endParaRPr lang="en-US" sz="1800" dirty="0" smtClean="0">
                        <a:solidFill>
                          <a:schemeClr val="tx1"/>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600"/>
                        </a:spcBef>
                        <a:spcAft>
                          <a:spcPts val="0"/>
                        </a:spcAft>
                        <a:buClr>
                          <a:srgbClr val="000000"/>
                        </a:buClr>
                        <a:buSzTx/>
                        <a:buFont typeface="Arial"/>
                        <a:buNone/>
                        <a:tabLst/>
                        <a:defRPr/>
                      </a:pPr>
                      <a:r>
                        <a:rPr lang="en-US" sz="1800" b="1" dirty="0" smtClean="0"/>
                        <a:t>This year:</a:t>
                      </a: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68764761"/>
                  </a:ext>
                </a:extLst>
              </a:tr>
              <a:tr h="370840">
                <a:tc>
                  <a:txBody>
                    <a:bodyPr/>
                    <a:lstStyle/>
                    <a:p>
                      <a:pPr marL="285750" indent="-285750">
                        <a:spcBef>
                          <a:spcPts val="600"/>
                        </a:spcBef>
                        <a:buFont typeface="Arial" panose="020B0604020202020204" pitchFamily="34" charset="0"/>
                        <a:buChar char="•"/>
                      </a:pPr>
                      <a:r>
                        <a:rPr lang="en-US" sz="1800" dirty="0" smtClean="0">
                          <a:solidFill>
                            <a:schemeClr val="tx1"/>
                          </a:solidFill>
                        </a:rPr>
                        <a:t>For each Rosh Hashanah’s </a:t>
                      </a:r>
                      <a:r>
                        <a:rPr lang="en-US" sz="1800" dirty="0" err="1" smtClean="0">
                          <a:solidFill>
                            <a:schemeClr val="tx1"/>
                          </a:solidFill>
                        </a:rPr>
                        <a:t>molad</a:t>
                      </a:r>
                      <a:r>
                        <a:rPr lang="en-US" sz="1800" dirty="0" smtClean="0">
                          <a:solidFill>
                            <a:schemeClr val="tx1"/>
                          </a:solidFill>
                        </a:rPr>
                        <a:t>, is the hour after noon (18 hours in our system that measures from 6pm)?</a:t>
                      </a:r>
                    </a:p>
                    <a:p>
                      <a:pPr marL="285750" indent="-285750">
                        <a:spcBef>
                          <a:spcPts val="600"/>
                        </a:spcBef>
                        <a:buFont typeface="Arial" panose="020B0604020202020204" pitchFamily="34" charset="0"/>
                        <a:buChar char="•"/>
                      </a:pPr>
                      <a:r>
                        <a:rPr lang="en-US" sz="1800" dirty="0" smtClean="0">
                          <a:solidFill>
                            <a:schemeClr val="tx1"/>
                          </a:solidFill>
                        </a:rPr>
                        <a:t>If so, move it to the next day.</a:t>
                      </a:r>
                      <a:endParaRPr lang="en-US" sz="1800" dirty="0">
                        <a:solidFill>
                          <a:schemeClr val="tx1"/>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285750" indent="-285750">
                        <a:spcBef>
                          <a:spcPts val="600"/>
                        </a:spcBef>
                        <a:buFont typeface="Arial" panose="020B0604020202020204" pitchFamily="34" charset="0"/>
                        <a:buChar char="•"/>
                      </a:pPr>
                      <a:r>
                        <a:rPr lang="en-US" sz="1800" dirty="0" smtClean="0">
                          <a:solidFill>
                            <a:schemeClr val="tx1"/>
                          </a:solidFill>
                        </a:rPr>
                        <a:t>(1,</a:t>
                      </a:r>
                      <a:r>
                        <a:rPr lang="en-US" sz="1800" b="1" dirty="0" smtClean="0">
                          <a:solidFill>
                            <a:schemeClr val="tx1"/>
                          </a:solidFill>
                        </a:rPr>
                        <a:t>11</a:t>
                      </a:r>
                      <a:r>
                        <a:rPr lang="en-US" sz="1800" dirty="0" smtClean="0">
                          <a:solidFill>
                            <a:schemeClr val="tx1"/>
                          </a:solidFill>
                        </a:rPr>
                        <a:t>,905), (5,</a:t>
                      </a:r>
                      <a:r>
                        <a:rPr lang="en-US" sz="1800" b="1" dirty="0" smtClean="0">
                          <a:solidFill>
                            <a:schemeClr val="tx1"/>
                          </a:solidFill>
                        </a:rPr>
                        <a:t>20</a:t>
                      </a:r>
                      <a:r>
                        <a:rPr lang="en-US" sz="1800" dirty="0" smtClean="0">
                          <a:solidFill>
                            <a:schemeClr val="tx1"/>
                          </a:solidFill>
                        </a:rPr>
                        <a:t>,701):</a:t>
                      </a:r>
                      <a:br>
                        <a:rPr lang="en-US" sz="1800" dirty="0" smtClean="0">
                          <a:solidFill>
                            <a:schemeClr val="tx1"/>
                          </a:solidFill>
                        </a:rPr>
                      </a:br>
                      <a:r>
                        <a:rPr lang="en-US" sz="1800" dirty="0" smtClean="0">
                          <a:solidFill>
                            <a:schemeClr val="tx1"/>
                          </a:solidFill>
                        </a:rPr>
                        <a:t>the one for next year is after noon.</a:t>
                      </a:r>
                    </a:p>
                    <a:p>
                      <a:pPr marL="285750" indent="-285750">
                        <a:spcBef>
                          <a:spcPts val="600"/>
                        </a:spcBef>
                        <a:buFont typeface="Arial" panose="020B0604020202020204" pitchFamily="34" charset="0"/>
                        <a:buChar char="•"/>
                      </a:pPr>
                      <a:r>
                        <a:rPr lang="en-US" sz="1800" b="0" dirty="0" smtClean="0">
                          <a:solidFill>
                            <a:schemeClr val="tx1"/>
                          </a:solidFill>
                        </a:rPr>
                        <a:t>Next</a:t>
                      </a:r>
                      <a:r>
                        <a:rPr lang="en-US" sz="1800" b="0" baseline="0" dirty="0" smtClean="0">
                          <a:solidFill>
                            <a:schemeClr val="tx1"/>
                          </a:solidFill>
                        </a:rPr>
                        <a:t> year’s will move from Thursday to Friday (so far).</a:t>
                      </a:r>
                      <a:endParaRPr lang="en-US" sz="1800" b="0" dirty="0">
                        <a:solidFill>
                          <a:schemeClr val="tx1"/>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645848642"/>
                  </a:ext>
                </a:extLst>
              </a:tr>
            </a:tbl>
          </a:graphicData>
        </a:graphic>
      </p:graphicFrame>
    </p:spTree>
    <p:extLst>
      <p:ext uri="{BB962C8B-B14F-4D97-AF65-F5344CB8AC3E}">
        <p14:creationId xmlns:p14="http://schemas.microsoft.com/office/powerpoint/2010/main" val="314776705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a:t>
            </a:r>
            <a:r>
              <a:rPr lang="en-US" dirty="0" smtClean="0"/>
              <a:t>b</a:t>
            </a:r>
            <a:r>
              <a:rPr lang="en-US" dirty="0"/>
              <a:t>) The four </a:t>
            </a:r>
            <a:r>
              <a:rPr lang="en-US" dirty="0" err="1"/>
              <a:t>dechiyos</a:t>
            </a:r>
            <a:r>
              <a:rPr lang="en-US" dirty="0"/>
              <a:t> - </a:t>
            </a:r>
            <a:r>
              <a:rPr lang="he-IL" dirty="0"/>
              <a:t>לא אד"ו ראש</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1174027826"/>
              </p:ext>
            </p:extLst>
          </p:nvPr>
        </p:nvGraphicFramePr>
        <p:xfrm>
          <a:off x="753036" y="1228165"/>
          <a:ext cx="7637928" cy="3667760"/>
        </p:xfrm>
        <a:graphic>
          <a:graphicData uri="http://schemas.openxmlformats.org/drawingml/2006/table">
            <a:tbl>
              <a:tblPr>
                <a:tableStyleId>{073A0DAA-6AF3-43AB-8588-CEC1D06C72B9}</a:tableStyleId>
              </a:tblPr>
              <a:tblGrid>
                <a:gridCol w="4509246">
                  <a:extLst>
                    <a:ext uri="{9D8B030D-6E8A-4147-A177-3AD203B41FA5}">
                      <a16:colId xmlns:a16="http://schemas.microsoft.com/office/drawing/2014/main" val="1323424614"/>
                    </a:ext>
                  </a:extLst>
                </a:gridCol>
                <a:gridCol w="3128682">
                  <a:extLst>
                    <a:ext uri="{9D8B030D-6E8A-4147-A177-3AD203B41FA5}">
                      <a16:colId xmlns:a16="http://schemas.microsoft.com/office/drawing/2014/main" val="2779719984"/>
                    </a:ext>
                  </a:extLst>
                </a:gridCol>
              </a:tblGrid>
              <a:tr h="37084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1800" dirty="0" smtClean="0">
                        <a:solidFill>
                          <a:schemeClr val="tx1"/>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800" b="1" dirty="0" smtClean="0"/>
                        <a:t>This year:</a:t>
                      </a: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68764761"/>
                  </a:ext>
                </a:extLst>
              </a:tr>
              <a:tr h="37084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r>
                        <a:rPr lang="en-US" sz="1800" i="1" dirty="0" smtClean="0">
                          <a:solidFill>
                            <a:schemeClr val="tx1"/>
                          </a:solidFill>
                        </a:rPr>
                        <a:t>After</a:t>
                      </a:r>
                      <a:r>
                        <a:rPr lang="en-US" sz="1800" dirty="0" smtClean="0">
                          <a:solidFill>
                            <a:schemeClr val="tx1"/>
                          </a:solidFill>
                        </a:rPr>
                        <a:t> you did the first </a:t>
                      </a:r>
                      <a:r>
                        <a:rPr lang="en-US" sz="1800" dirty="0" err="1" smtClean="0">
                          <a:solidFill>
                            <a:schemeClr val="tx1"/>
                          </a:solidFill>
                        </a:rPr>
                        <a:t>dechiyah</a:t>
                      </a:r>
                      <a:r>
                        <a:rPr lang="en-US" sz="1800" dirty="0" smtClean="0">
                          <a:solidFill>
                            <a:schemeClr val="tx1"/>
                          </a:solidFill>
                        </a:rPr>
                        <a:t>:</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285750" indent="-285750">
                        <a:buFont typeface="Arial" panose="020B0604020202020204" pitchFamily="34" charset="0"/>
                        <a:buChar char="•"/>
                      </a:pPr>
                      <a:endParaRPr lang="en-US" sz="1800" dirty="0" smtClean="0">
                        <a:solidFill>
                          <a:schemeClr val="tx1"/>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2687493966"/>
                  </a:ext>
                </a:extLst>
              </a:tr>
              <a:tr h="370840">
                <a:tc>
                  <a:txBody>
                    <a:bodyPr/>
                    <a:lstStyle/>
                    <a:p>
                      <a:pPr marL="285750" indent="-285750">
                        <a:buFont typeface="Arial" panose="020B0604020202020204" pitchFamily="34" charset="0"/>
                        <a:buChar char="•"/>
                      </a:pPr>
                      <a:r>
                        <a:rPr lang="en-US" sz="1800" dirty="0" smtClean="0">
                          <a:solidFill>
                            <a:schemeClr val="tx1"/>
                          </a:solidFill>
                        </a:rPr>
                        <a:t>For each Rosh Hashanah, is the day now Sunday, Wednesday, or Friday? (</a:t>
                      </a:r>
                      <a:r>
                        <a:rPr lang="he-IL" sz="1800" b="1" dirty="0" smtClean="0">
                          <a:solidFill>
                            <a:schemeClr val="tx1"/>
                          </a:solidFill>
                        </a:rPr>
                        <a:t>אד"ו</a:t>
                      </a:r>
                      <a:r>
                        <a:rPr lang="en-US" sz="1800" dirty="0" smtClean="0">
                          <a:solidFill>
                            <a:schemeClr val="tx1"/>
                          </a:solidFill>
                        </a:rPr>
                        <a:t> = </a:t>
                      </a:r>
                      <a:r>
                        <a:rPr lang="en-US" sz="1800" b="1" dirty="0" smtClean="0">
                          <a:solidFill>
                            <a:schemeClr val="tx1"/>
                          </a:solidFill>
                        </a:rPr>
                        <a:t>1</a:t>
                      </a:r>
                      <a:r>
                        <a:rPr lang="en-US" sz="1800" dirty="0" smtClean="0">
                          <a:solidFill>
                            <a:schemeClr val="tx1"/>
                          </a:solidFill>
                        </a:rPr>
                        <a:t>, </a:t>
                      </a:r>
                      <a:r>
                        <a:rPr lang="en-US" sz="1800" b="1" dirty="0" smtClean="0">
                          <a:solidFill>
                            <a:schemeClr val="tx1"/>
                          </a:solidFill>
                        </a:rPr>
                        <a:t>4</a:t>
                      </a:r>
                      <a:r>
                        <a:rPr lang="en-US" sz="1800" dirty="0" smtClean="0">
                          <a:solidFill>
                            <a:schemeClr val="tx1"/>
                          </a:solidFill>
                        </a:rPr>
                        <a:t>, </a:t>
                      </a:r>
                      <a:r>
                        <a:rPr lang="en-US" sz="1800" b="1" dirty="0" smtClean="0">
                          <a:solidFill>
                            <a:schemeClr val="tx1"/>
                          </a:solidFill>
                        </a:rPr>
                        <a:t>6</a:t>
                      </a:r>
                      <a:r>
                        <a:rPr lang="en-US" sz="1800" dirty="0" smtClean="0">
                          <a:solidFill>
                            <a:schemeClr val="tx1"/>
                          </a:solidFill>
                        </a:rPr>
                        <a:t>)</a:t>
                      </a:r>
                    </a:p>
                  </a:txBody>
                  <a:tcPr>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sz="1800" dirty="0" smtClean="0">
                          <a:solidFill>
                            <a:schemeClr val="tx1"/>
                          </a:solidFill>
                        </a:rPr>
                        <a:t>This year's RH (</a:t>
                      </a:r>
                      <a:r>
                        <a:rPr lang="en-US" sz="1800" b="1" dirty="0" smtClean="0">
                          <a:solidFill>
                            <a:schemeClr val="tx1"/>
                          </a:solidFill>
                        </a:rPr>
                        <a:t>1</a:t>
                      </a:r>
                      <a:r>
                        <a:rPr lang="en-US" sz="1800" dirty="0" smtClean="0">
                          <a:solidFill>
                            <a:schemeClr val="tx1"/>
                          </a:solidFill>
                        </a:rPr>
                        <a:t>,11,905) is on Sunday – not allowed – so it moves up to Monday instead.</a:t>
                      </a:r>
                    </a:p>
                  </a:txBody>
                  <a:tcPr>
                    <a:lnL w="12700" cap="flat" cmpd="sng" algn="ctr">
                      <a:solidFill>
                        <a:schemeClr val="tx1"/>
                      </a:solid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645848642"/>
                  </a:ext>
                </a:extLst>
              </a:tr>
              <a:tr h="370840">
                <a:tc>
                  <a:txBody>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sz="1800" dirty="0" smtClean="0">
                          <a:solidFill>
                            <a:schemeClr val="tx1"/>
                          </a:solidFill>
                        </a:rPr>
                        <a:t>If so, move it to the next day. Those days are not allowed.</a:t>
                      </a: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sz="1800" dirty="0" smtClean="0">
                          <a:solidFill>
                            <a:schemeClr val="tx1"/>
                          </a:solidFill>
                        </a:rPr>
                        <a:t>By now, we may have moved Rosh Hashanah </a:t>
                      </a:r>
                      <a:r>
                        <a:rPr lang="en-US" sz="1800" i="1" dirty="0" smtClean="0">
                          <a:solidFill>
                            <a:schemeClr val="tx1"/>
                          </a:solidFill>
                        </a:rPr>
                        <a:t>two</a:t>
                      </a:r>
                      <a:r>
                        <a:rPr lang="en-US" sz="1800" i="0" dirty="0" smtClean="0">
                          <a:solidFill>
                            <a:schemeClr val="tx1"/>
                          </a:solidFill>
                        </a:rPr>
                        <a:t> days.</a:t>
                      </a:r>
                      <a:endParaRPr lang="en-US" sz="1800" dirty="0" smtClean="0">
                        <a:solidFill>
                          <a:schemeClr val="tx1"/>
                        </a:solidFill>
                      </a:endParaRPr>
                    </a:p>
                  </a:txBody>
                  <a:tcPr>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sz="1800" dirty="0" smtClean="0">
                          <a:solidFill>
                            <a:schemeClr val="tx1"/>
                          </a:solidFill>
                        </a:rPr>
                        <a:t>Next year's RH </a:t>
                      </a:r>
                      <a:r>
                        <a:rPr lang="en-US" sz="1800" b="0" dirty="0" smtClean="0">
                          <a:solidFill>
                            <a:schemeClr val="tx1"/>
                          </a:solidFill>
                        </a:rPr>
                        <a:t>(5,20</a:t>
                      </a:r>
                      <a:r>
                        <a:rPr lang="en-US" sz="1800" dirty="0" smtClean="0">
                          <a:solidFill>
                            <a:schemeClr val="tx1"/>
                          </a:solidFill>
                        </a:rPr>
                        <a:t>,701) was already moved to </a:t>
                      </a:r>
                      <a:r>
                        <a:rPr lang="en-US" sz="1800" i="1" dirty="0" smtClean="0">
                          <a:solidFill>
                            <a:schemeClr val="tx1"/>
                          </a:solidFill>
                        </a:rPr>
                        <a:t>Friday </a:t>
                      </a:r>
                      <a:r>
                        <a:rPr lang="en-US" sz="1800" dirty="0" smtClean="0">
                          <a:solidFill>
                            <a:schemeClr val="tx1"/>
                          </a:solidFill>
                        </a:rPr>
                        <a:t>– not allowed – so it moves on to Shabbos instead.</a:t>
                      </a:r>
                      <a:r>
                        <a:rPr lang="en-US" sz="1800" baseline="0" dirty="0" smtClean="0">
                          <a:solidFill>
                            <a:schemeClr val="tx1"/>
                          </a:solidFill>
                        </a:rPr>
                        <a:t> It has now moved two days forward.</a:t>
                      </a:r>
                      <a:endParaRPr lang="en-US" sz="1800" dirty="0" smtClean="0">
                        <a:solidFill>
                          <a:schemeClr val="tx1"/>
                        </a:solidFill>
                      </a:endParaRPr>
                    </a:p>
                  </a:txBody>
                  <a:tcPr>
                    <a:lnL w="12700" cap="flat" cmpd="sng" algn="ctr">
                      <a:solidFill>
                        <a:schemeClr val="tx1"/>
                      </a:solid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467196954"/>
                  </a:ext>
                </a:extLst>
              </a:tr>
            </a:tbl>
          </a:graphicData>
        </a:graphic>
      </p:graphicFrame>
    </p:spTree>
    <p:extLst>
      <p:ext uri="{BB962C8B-B14F-4D97-AF65-F5344CB8AC3E}">
        <p14:creationId xmlns:p14="http://schemas.microsoft.com/office/powerpoint/2010/main" val="426101733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a:t>
            </a:r>
            <a:r>
              <a:rPr lang="en-US" dirty="0" smtClean="0"/>
              <a:t>) The four </a:t>
            </a:r>
            <a:r>
              <a:rPr lang="en-US" dirty="0" err="1" smtClean="0"/>
              <a:t>dechiyos</a:t>
            </a:r>
            <a:r>
              <a:rPr lang="en-US" dirty="0" smtClean="0"/>
              <a:t>, cont.</a:t>
            </a:r>
            <a:endParaRPr lang="en-US" dirty="0"/>
          </a:p>
        </p:txBody>
      </p:sp>
      <p:sp>
        <p:nvSpPr>
          <p:cNvPr id="3" name="Text Placeholder 2"/>
          <p:cNvSpPr>
            <a:spLocks noGrp="1"/>
          </p:cNvSpPr>
          <p:nvPr>
            <p:ph type="body" idx="1"/>
          </p:nvPr>
        </p:nvSpPr>
        <p:spPr>
          <a:xfrm>
            <a:off x="311699" y="1152475"/>
            <a:ext cx="8079265" cy="3416400"/>
          </a:xfrm>
        </p:spPr>
        <p:txBody>
          <a:bodyPr/>
          <a:lstStyle/>
          <a:p>
            <a:pPr marL="114300" indent="0">
              <a:buNone/>
            </a:pPr>
            <a:r>
              <a:rPr lang="en-US" b="1" dirty="0" smtClean="0">
                <a:solidFill>
                  <a:schemeClr val="tx1"/>
                </a:solidFill>
              </a:rPr>
              <a:t>Last two </a:t>
            </a:r>
            <a:r>
              <a:rPr lang="en-US" b="1" dirty="0" err="1" smtClean="0">
                <a:solidFill>
                  <a:schemeClr val="tx1"/>
                </a:solidFill>
              </a:rPr>
              <a:t>dechiyos</a:t>
            </a:r>
            <a:r>
              <a:rPr lang="en-US" b="1" dirty="0" smtClean="0">
                <a:solidFill>
                  <a:schemeClr val="tx1"/>
                </a:solidFill>
              </a:rPr>
              <a:t> – </a:t>
            </a:r>
            <a:r>
              <a:rPr lang="he-IL" b="1" dirty="0" smtClean="0">
                <a:solidFill>
                  <a:schemeClr val="tx1"/>
                </a:solidFill>
              </a:rPr>
              <a:t>ג"ט ר"ד</a:t>
            </a:r>
            <a:r>
              <a:rPr lang="en-US" b="1" dirty="0" smtClean="0">
                <a:solidFill>
                  <a:schemeClr val="tx1"/>
                </a:solidFill>
              </a:rPr>
              <a:t> and </a:t>
            </a:r>
            <a:r>
              <a:rPr lang="he-IL" b="1" dirty="0" smtClean="0">
                <a:solidFill>
                  <a:schemeClr val="tx1"/>
                </a:solidFill>
              </a:rPr>
              <a:t>בט"ו תקפ"ט</a:t>
            </a:r>
            <a:endParaRPr lang="en-US" b="1" dirty="0" smtClean="0">
              <a:solidFill>
                <a:schemeClr val="tx1"/>
              </a:solidFill>
            </a:endParaRPr>
          </a:p>
          <a:p>
            <a:pPr>
              <a:spcBef>
                <a:spcPts val="600"/>
              </a:spcBef>
            </a:pPr>
            <a:r>
              <a:rPr lang="en-US" dirty="0" smtClean="0">
                <a:solidFill>
                  <a:schemeClr val="tx1"/>
                </a:solidFill>
              </a:rPr>
              <a:t>There are </a:t>
            </a:r>
            <a:r>
              <a:rPr lang="en-US" dirty="0">
                <a:solidFill>
                  <a:schemeClr val="tx1"/>
                </a:solidFill>
              </a:rPr>
              <a:t>two more rules ("</a:t>
            </a:r>
            <a:r>
              <a:rPr lang="en-US" dirty="0" err="1">
                <a:solidFill>
                  <a:schemeClr val="tx1"/>
                </a:solidFill>
              </a:rPr>
              <a:t>dechiyos</a:t>
            </a:r>
            <a:r>
              <a:rPr lang="en-US" dirty="0">
                <a:solidFill>
                  <a:schemeClr val="tx1"/>
                </a:solidFill>
              </a:rPr>
              <a:t>") that have to do with </a:t>
            </a:r>
            <a:r>
              <a:rPr lang="en-US" dirty="0" smtClean="0">
                <a:solidFill>
                  <a:schemeClr val="tx1"/>
                </a:solidFill>
              </a:rPr>
              <a:t>the</a:t>
            </a:r>
            <a:r>
              <a:rPr lang="he-IL" dirty="0" smtClean="0">
                <a:solidFill>
                  <a:schemeClr val="tx1"/>
                </a:solidFill>
              </a:rPr>
              <a:t> </a:t>
            </a:r>
            <a:r>
              <a:rPr lang="en-US" i="1" dirty="0" smtClean="0">
                <a:solidFill>
                  <a:schemeClr val="tx1"/>
                </a:solidFill>
              </a:rPr>
              <a:t>length </a:t>
            </a:r>
            <a:r>
              <a:rPr lang="en-US" i="1" dirty="0">
                <a:solidFill>
                  <a:schemeClr val="tx1"/>
                </a:solidFill>
              </a:rPr>
              <a:t>of the calendar year</a:t>
            </a:r>
            <a:r>
              <a:rPr lang="en-US" dirty="0" smtClean="0">
                <a:solidFill>
                  <a:schemeClr val="tx1"/>
                </a:solidFill>
              </a:rPr>
              <a:t>.</a:t>
            </a:r>
          </a:p>
          <a:p>
            <a:pPr marL="114300" indent="0">
              <a:buNone/>
            </a:pPr>
            <a:r>
              <a:rPr lang="en-US" dirty="0" smtClean="0">
                <a:solidFill>
                  <a:schemeClr val="tx1"/>
                </a:solidFill>
              </a:rPr>
              <a:t>Some background first:</a:t>
            </a:r>
          </a:p>
          <a:p>
            <a:r>
              <a:rPr lang="en-US" dirty="0" smtClean="0">
                <a:solidFill>
                  <a:schemeClr val="tx1"/>
                </a:solidFill>
              </a:rPr>
              <a:t>Chazal only allowed three lengths to a year: short (</a:t>
            </a:r>
            <a:r>
              <a:rPr lang="he-IL" dirty="0" smtClean="0">
                <a:solidFill>
                  <a:schemeClr val="tx1"/>
                </a:solidFill>
              </a:rPr>
              <a:t>חסרה</a:t>
            </a:r>
            <a:r>
              <a:rPr lang="en-US" dirty="0" smtClean="0">
                <a:solidFill>
                  <a:schemeClr val="tx1"/>
                </a:solidFill>
              </a:rPr>
              <a:t>), medium (</a:t>
            </a:r>
            <a:r>
              <a:rPr lang="he-IL" dirty="0" smtClean="0">
                <a:solidFill>
                  <a:schemeClr val="tx1"/>
                </a:solidFill>
              </a:rPr>
              <a:t>כסדרה</a:t>
            </a:r>
            <a:r>
              <a:rPr lang="en-US" dirty="0" smtClean="0">
                <a:solidFill>
                  <a:schemeClr val="tx1"/>
                </a:solidFill>
              </a:rPr>
              <a:t>), </a:t>
            </a:r>
            <a:r>
              <a:rPr lang="en-US" dirty="0">
                <a:solidFill>
                  <a:schemeClr val="tx1"/>
                </a:solidFill>
              </a:rPr>
              <a:t>and </a:t>
            </a:r>
            <a:r>
              <a:rPr lang="en-US" dirty="0" smtClean="0">
                <a:solidFill>
                  <a:schemeClr val="tx1"/>
                </a:solidFill>
              </a:rPr>
              <a:t>long </a:t>
            </a:r>
            <a:r>
              <a:rPr lang="he-IL" dirty="0" smtClean="0">
                <a:solidFill>
                  <a:schemeClr val="tx1"/>
                </a:solidFill>
              </a:rPr>
              <a:t>שלמה</a:t>
            </a:r>
            <a:r>
              <a:rPr lang="he-IL" dirty="0">
                <a:solidFill>
                  <a:schemeClr val="tx1"/>
                </a:solidFill>
              </a:rPr>
              <a:t>)</a:t>
            </a:r>
            <a:r>
              <a:rPr lang="en-US" dirty="0" smtClean="0">
                <a:solidFill>
                  <a:schemeClr val="tx1"/>
                </a:solidFill>
              </a:rPr>
              <a:t>).</a:t>
            </a:r>
          </a:p>
          <a:p>
            <a:r>
              <a:rPr lang="en-US" dirty="0" err="1" smtClean="0">
                <a:solidFill>
                  <a:schemeClr val="tx1"/>
                </a:solidFill>
              </a:rPr>
              <a:t>Chaseirah</a:t>
            </a:r>
            <a:r>
              <a:rPr lang="en-US" dirty="0" smtClean="0">
                <a:solidFill>
                  <a:schemeClr val="tx1"/>
                </a:solidFill>
              </a:rPr>
              <a:t> </a:t>
            </a:r>
            <a:r>
              <a:rPr lang="en-US" dirty="0">
                <a:solidFill>
                  <a:schemeClr val="tx1"/>
                </a:solidFill>
              </a:rPr>
              <a:t>is one day shorter than </a:t>
            </a:r>
            <a:r>
              <a:rPr lang="en-US" dirty="0" err="1">
                <a:solidFill>
                  <a:schemeClr val="tx1"/>
                </a:solidFill>
              </a:rPr>
              <a:t>k'sidrah</a:t>
            </a:r>
            <a:r>
              <a:rPr lang="en-US" dirty="0">
                <a:solidFill>
                  <a:schemeClr val="tx1"/>
                </a:solidFill>
              </a:rPr>
              <a:t>, </a:t>
            </a:r>
            <a:r>
              <a:rPr lang="en-US" dirty="0" err="1">
                <a:solidFill>
                  <a:schemeClr val="tx1"/>
                </a:solidFill>
              </a:rPr>
              <a:t>sheleimah</a:t>
            </a:r>
            <a:r>
              <a:rPr lang="en-US" dirty="0">
                <a:solidFill>
                  <a:schemeClr val="tx1"/>
                </a:solidFill>
              </a:rPr>
              <a:t> is one day longer. (We'll </a:t>
            </a:r>
            <a:r>
              <a:rPr lang="en-US" dirty="0" smtClean="0">
                <a:solidFill>
                  <a:schemeClr val="tx1"/>
                </a:solidFill>
              </a:rPr>
              <a:t>see how this works when we talk about the </a:t>
            </a:r>
            <a:r>
              <a:rPr lang="en-US" dirty="0">
                <a:solidFill>
                  <a:schemeClr val="tx1"/>
                </a:solidFill>
              </a:rPr>
              <a:t>lengths of the months</a:t>
            </a:r>
            <a:r>
              <a:rPr lang="en-US" dirty="0" smtClean="0">
                <a:solidFill>
                  <a:schemeClr val="tx1"/>
                </a:solidFill>
              </a:rPr>
              <a:t>.)</a:t>
            </a:r>
          </a:p>
          <a:p>
            <a:r>
              <a:rPr lang="en-US" dirty="0" smtClean="0">
                <a:solidFill>
                  <a:schemeClr val="tx1"/>
                </a:solidFill>
              </a:rPr>
              <a:t>By </a:t>
            </a:r>
            <a:r>
              <a:rPr lang="en-US" i="1" dirty="0" smtClean="0">
                <a:solidFill>
                  <a:schemeClr val="tx1"/>
                </a:solidFill>
              </a:rPr>
              <a:t>comparing the day of this year's </a:t>
            </a:r>
            <a:r>
              <a:rPr lang="en-US" i="1" dirty="0">
                <a:solidFill>
                  <a:schemeClr val="tx1"/>
                </a:solidFill>
              </a:rPr>
              <a:t>Rosh </a:t>
            </a:r>
            <a:r>
              <a:rPr lang="en-US" i="1" dirty="0" smtClean="0">
                <a:solidFill>
                  <a:schemeClr val="tx1"/>
                </a:solidFill>
              </a:rPr>
              <a:t>Hashanah to next year's</a:t>
            </a:r>
            <a:r>
              <a:rPr lang="en-US" dirty="0" smtClean="0">
                <a:solidFill>
                  <a:schemeClr val="tx1"/>
                </a:solidFill>
              </a:rPr>
              <a:t>, you </a:t>
            </a:r>
            <a:r>
              <a:rPr lang="en-US" dirty="0">
                <a:solidFill>
                  <a:schemeClr val="tx1"/>
                </a:solidFill>
              </a:rPr>
              <a:t>can tell which it </a:t>
            </a:r>
            <a:r>
              <a:rPr lang="en-US" dirty="0" smtClean="0">
                <a:solidFill>
                  <a:schemeClr val="tx1"/>
                </a:solidFill>
              </a:rPr>
              <a:t>is.</a:t>
            </a:r>
            <a:endParaRPr lang="en-US" dirty="0">
              <a:solidFill>
                <a:schemeClr val="tx1"/>
              </a:solidFill>
            </a:endParaRPr>
          </a:p>
        </p:txBody>
      </p:sp>
    </p:spTree>
    <p:extLst>
      <p:ext uri="{BB962C8B-B14F-4D97-AF65-F5344CB8AC3E}">
        <p14:creationId xmlns:p14="http://schemas.microsoft.com/office/powerpoint/2010/main" val="391355918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Length of year - </a:t>
            </a:r>
            <a:r>
              <a:rPr lang="he-IL" dirty="0" smtClean="0"/>
              <a:t>פשוטה</a:t>
            </a:r>
            <a:endParaRPr lang="en-US" dirty="0"/>
          </a:p>
        </p:txBody>
      </p:sp>
      <p:sp>
        <p:nvSpPr>
          <p:cNvPr id="3" name="Text Placeholder 2"/>
          <p:cNvSpPr>
            <a:spLocks noGrp="1"/>
          </p:cNvSpPr>
          <p:nvPr>
            <p:ph type="body" idx="1"/>
          </p:nvPr>
        </p:nvSpPr>
        <p:spPr>
          <a:xfrm>
            <a:off x="311699" y="1152475"/>
            <a:ext cx="8455783" cy="3416400"/>
          </a:xfrm>
        </p:spPr>
        <p:txBody>
          <a:bodyPr/>
          <a:lstStyle/>
          <a:p>
            <a:r>
              <a:rPr lang="en-US" dirty="0" smtClean="0">
                <a:solidFill>
                  <a:schemeClr val="tx1"/>
                </a:solidFill>
              </a:rPr>
              <a:t>The </a:t>
            </a:r>
            <a:r>
              <a:rPr lang="en-US" dirty="0">
                <a:solidFill>
                  <a:schemeClr val="tx1"/>
                </a:solidFill>
              </a:rPr>
              <a:t>actual calendar doesn’t </a:t>
            </a:r>
            <a:r>
              <a:rPr lang="en-US" dirty="0" smtClean="0">
                <a:solidFill>
                  <a:schemeClr val="tx1"/>
                </a:solidFill>
              </a:rPr>
              <a:t>use times, i.e. hours </a:t>
            </a:r>
            <a:r>
              <a:rPr lang="en-US" dirty="0">
                <a:solidFill>
                  <a:schemeClr val="tx1"/>
                </a:solidFill>
              </a:rPr>
              <a:t>and </a:t>
            </a:r>
            <a:r>
              <a:rPr lang="en-US" dirty="0" err="1" smtClean="0">
                <a:solidFill>
                  <a:schemeClr val="tx1"/>
                </a:solidFill>
              </a:rPr>
              <a:t>chalakim</a:t>
            </a:r>
            <a:r>
              <a:rPr lang="en-US" dirty="0">
                <a:solidFill>
                  <a:schemeClr val="tx1"/>
                </a:solidFill>
              </a:rPr>
              <a:t>,</a:t>
            </a:r>
            <a:r>
              <a:rPr lang="en-US" dirty="0" smtClean="0">
                <a:solidFill>
                  <a:schemeClr val="tx1"/>
                </a:solidFill>
              </a:rPr>
              <a:t> </a:t>
            </a:r>
            <a:r>
              <a:rPr lang="en-US" dirty="0">
                <a:solidFill>
                  <a:schemeClr val="tx1"/>
                </a:solidFill>
              </a:rPr>
              <a:t>just complete days.</a:t>
            </a:r>
          </a:p>
          <a:p>
            <a:r>
              <a:rPr lang="en-US" dirty="0" smtClean="0">
                <a:solidFill>
                  <a:schemeClr val="tx1"/>
                </a:solidFill>
              </a:rPr>
              <a:t>We saw that a </a:t>
            </a:r>
            <a:r>
              <a:rPr lang="en-US" dirty="0">
                <a:solidFill>
                  <a:schemeClr val="tx1"/>
                </a:solidFill>
              </a:rPr>
              <a:t>regular year </a:t>
            </a:r>
            <a:r>
              <a:rPr lang="en-US" dirty="0" smtClean="0">
                <a:solidFill>
                  <a:schemeClr val="tx1"/>
                </a:solidFill>
              </a:rPr>
              <a:t>(</a:t>
            </a:r>
            <a:r>
              <a:rPr lang="he-IL" dirty="0" smtClean="0">
                <a:solidFill>
                  <a:schemeClr val="tx1"/>
                </a:solidFill>
              </a:rPr>
              <a:t>פשוטה</a:t>
            </a:r>
            <a:r>
              <a:rPr lang="en-US" dirty="0" smtClean="0">
                <a:solidFill>
                  <a:schemeClr val="tx1"/>
                </a:solidFill>
              </a:rPr>
              <a:t>) </a:t>
            </a:r>
            <a:r>
              <a:rPr lang="en-US" dirty="0">
                <a:solidFill>
                  <a:schemeClr val="tx1"/>
                </a:solidFill>
              </a:rPr>
              <a:t>has a </a:t>
            </a:r>
            <a:r>
              <a:rPr lang="en-US" i="1" dirty="0" err="1">
                <a:solidFill>
                  <a:schemeClr val="tx1"/>
                </a:solidFill>
              </a:rPr>
              <a:t>molad</a:t>
            </a:r>
            <a:r>
              <a:rPr lang="en-US" i="1" dirty="0">
                <a:solidFill>
                  <a:schemeClr val="tx1"/>
                </a:solidFill>
              </a:rPr>
              <a:t> shift </a:t>
            </a:r>
            <a:r>
              <a:rPr lang="en-US" dirty="0">
                <a:solidFill>
                  <a:schemeClr val="tx1"/>
                </a:solidFill>
              </a:rPr>
              <a:t>of </a:t>
            </a:r>
            <a:r>
              <a:rPr lang="he-IL" dirty="0">
                <a:solidFill>
                  <a:srgbClr val="000000"/>
                </a:solidFill>
              </a:rPr>
              <a:t>ד"ח </a:t>
            </a:r>
            <a:r>
              <a:rPr lang="he-IL" dirty="0" smtClean="0">
                <a:solidFill>
                  <a:srgbClr val="000000"/>
                </a:solidFill>
              </a:rPr>
              <a:t>תתע"ו</a:t>
            </a:r>
            <a:r>
              <a:rPr lang="en-US" dirty="0" smtClean="0">
                <a:solidFill>
                  <a:srgbClr val="000000"/>
                </a:solidFill>
              </a:rPr>
              <a:t>: </a:t>
            </a:r>
            <a:r>
              <a:rPr lang="en-US" dirty="0" smtClean="0">
                <a:solidFill>
                  <a:schemeClr val="tx1"/>
                </a:solidFill>
              </a:rPr>
              <a:t>4 </a:t>
            </a:r>
            <a:r>
              <a:rPr lang="en-US" dirty="0">
                <a:solidFill>
                  <a:schemeClr val="tx1"/>
                </a:solidFill>
              </a:rPr>
              <a:t>days and </a:t>
            </a:r>
            <a:r>
              <a:rPr lang="en-US" dirty="0" smtClean="0">
                <a:solidFill>
                  <a:schemeClr val="tx1"/>
                </a:solidFill>
              </a:rPr>
              <a:t>8+ hours.</a:t>
            </a:r>
          </a:p>
          <a:p>
            <a:r>
              <a:rPr lang="en-US" dirty="0" smtClean="0">
                <a:solidFill>
                  <a:schemeClr val="tx1"/>
                </a:solidFill>
              </a:rPr>
              <a:t>In </a:t>
            </a:r>
            <a:r>
              <a:rPr lang="en-US" dirty="0">
                <a:solidFill>
                  <a:schemeClr val="tx1"/>
                </a:solidFill>
              </a:rPr>
              <a:t>the actual </a:t>
            </a:r>
            <a:r>
              <a:rPr lang="en-US" dirty="0" smtClean="0">
                <a:solidFill>
                  <a:schemeClr val="tx1"/>
                </a:solidFill>
              </a:rPr>
              <a:t>calendar - which uses days, not times - </a:t>
            </a:r>
            <a:r>
              <a:rPr lang="en-US" dirty="0">
                <a:solidFill>
                  <a:schemeClr val="tx1"/>
                </a:solidFill>
              </a:rPr>
              <a:t>a short </a:t>
            </a:r>
            <a:r>
              <a:rPr lang="en-US" dirty="0" err="1">
                <a:solidFill>
                  <a:schemeClr val="tx1"/>
                </a:solidFill>
              </a:rPr>
              <a:t>chaseirah</a:t>
            </a:r>
            <a:r>
              <a:rPr lang="en-US" dirty="0">
                <a:solidFill>
                  <a:schemeClr val="tx1"/>
                </a:solidFill>
              </a:rPr>
              <a:t> </a:t>
            </a:r>
            <a:r>
              <a:rPr lang="en-US" dirty="0" smtClean="0">
                <a:solidFill>
                  <a:schemeClr val="tx1"/>
                </a:solidFill>
              </a:rPr>
              <a:t>year (353 days) </a:t>
            </a:r>
            <a:r>
              <a:rPr lang="en-US" dirty="0">
                <a:solidFill>
                  <a:schemeClr val="tx1"/>
                </a:solidFill>
              </a:rPr>
              <a:t>has a </a:t>
            </a:r>
            <a:r>
              <a:rPr lang="en-US" dirty="0" smtClean="0">
                <a:solidFill>
                  <a:schemeClr val="tx1"/>
                </a:solidFill>
              </a:rPr>
              <a:t>shift </a:t>
            </a:r>
            <a:r>
              <a:rPr lang="en-US" dirty="0">
                <a:solidFill>
                  <a:schemeClr val="tx1"/>
                </a:solidFill>
              </a:rPr>
              <a:t>of </a:t>
            </a:r>
            <a:r>
              <a:rPr lang="en-US" dirty="0" smtClean="0">
                <a:solidFill>
                  <a:schemeClr val="tx1"/>
                </a:solidFill>
              </a:rPr>
              <a:t>three </a:t>
            </a:r>
            <a:r>
              <a:rPr lang="en-US" dirty="0">
                <a:solidFill>
                  <a:schemeClr val="tx1"/>
                </a:solidFill>
              </a:rPr>
              <a:t>days from one </a:t>
            </a:r>
            <a:r>
              <a:rPr lang="en-US" dirty="0" smtClean="0">
                <a:solidFill>
                  <a:schemeClr val="tx1"/>
                </a:solidFill>
              </a:rPr>
              <a:t>Rosh Hashanah </a:t>
            </a:r>
            <a:r>
              <a:rPr lang="en-US" dirty="0">
                <a:solidFill>
                  <a:schemeClr val="tx1"/>
                </a:solidFill>
              </a:rPr>
              <a:t>to the next, say from </a:t>
            </a:r>
            <a:r>
              <a:rPr lang="en-US" dirty="0" smtClean="0">
                <a:solidFill>
                  <a:schemeClr val="tx1"/>
                </a:solidFill>
              </a:rPr>
              <a:t>Shabbos </a:t>
            </a:r>
            <a:r>
              <a:rPr lang="en-US" dirty="0">
                <a:solidFill>
                  <a:schemeClr val="tx1"/>
                </a:solidFill>
              </a:rPr>
              <a:t>this year to </a:t>
            </a:r>
            <a:r>
              <a:rPr lang="en-US" dirty="0" smtClean="0">
                <a:solidFill>
                  <a:schemeClr val="tx1"/>
                </a:solidFill>
              </a:rPr>
              <a:t>Tuesday the next.</a:t>
            </a:r>
          </a:p>
          <a:p>
            <a:r>
              <a:rPr lang="en-US" dirty="0" smtClean="0">
                <a:solidFill>
                  <a:schemeClr val="tx1"/>
                </a:solidFill>
              </a:rPr>
              <a:t>A regular </a:t>
            </a:r>
            <a:r>
              <a:rPr lang="en-US" dirty="0" err="1">
                <a:solidFill>
                  <a:schemeClr val="tx1"/>
                </a:solidFill>
              </a:rPr>
              <a:t>k'sidrah</a:t>
            </a:r>
            <a:r>
              <a:rPr lang="en-US" dirty="0">
                <a:solidFill>
                  <a:schemeClr val="tx1"/>
                </a:solidFill>
              </a:rPr>
              <a:t> </a:t>
            </a:r>
            <a:r>
              <a:rPr lang="en-US" dirty="0" smtClean="0">
                <a:solidFill>
                  <a:schemeClr val="tx1"/>
                </a:solidFill>
              </a:rPr>
              <a:t>year (354 days) </a:t>
            </a:r>
            <a:r>
              <a:rPr lang="en-US" dirty="0">
                <a:solidFill>
                  <a:schemeClr val="tx1"/>
                </a:solidFill>
              </a:rPr>
              <a:t>has a </a:t>
            </a:r>
            <a:r>
              <a:rPr lang="en-US" dirty="0" smtClean="0">
                <a:solidFill>
                  <a:schemeClr val="tx1"/>
                </a:solidFill>
              </a:rPr>
              <a:t>four day shift,</a:t>
            </a:r>
            <a:br>
              <a:rPr lang="en-US" dirty="0" smtClean="0">
                <a:solidFill>
                  <a:schemeClr val="tx1"/>
                </a:solidFill>
              </a:rPr>
            </a:br>
            <a:r>
              <a:rPr lang="en-US" dirty="0" smtClean="0">
                <a:solidFill>
                  <a:schemeClr val="tx1"/>
                </a:solidFill>
              </a:rPr>
              <a:t>and </a:t>
            </a:r>
            <a:r>
              <a:rPr lang="en-US" dirty="0">
                <a:solidFill>
                  <a:schemeClr val="tx1"/>
                </a:solidFill>
              </a:rPr>
              <a:t>a long </a:t>
            </a:r>
            <a:r>
              <a:rPr lang="en-US" dirty="0" err="1">
                <a:solidFill>
                  <a:schemeClr val="tx1"/>
                </a:solidFill>
              </a:rPr>
              <a:t>sheleimah</a:t>
            </a:r>
            <a:r>
              <a:rPr lang="en-US" dirty="0">
                <a:solidFill>
                  <a:schemeClr val="tx1"/>
                </a:solidFill>
              </a:rPr>
              <a:t> </a:t>
            </a:r>
            <a:r>
              <a:rPr lang="en-US" dirty="0" smtClean="0">
                <a:solidFill>
                  <a:schemeClr val="tx1"/>
                </a:solidFill>
              </a:rPr>
              <a:t>year (355 days) has </a:t>
            </a:r>
            <a:r>
              <a:rPr lang="en-US" dirty="0">
                <a:solidFill>
                  <a:schemeClr val="tx1"/>
                </a:solidFill>
              </a:rPr>
              <a:t>a </a:t>
            </a:r>
            <a:r>
              <a:rPr lang="en-US" dirty="0" smtClean="0">
                <a:solidFill>
                  <a:schemeClr val="tx1"/>
                </a:solidFill>
              </a:rPr>
              <a:t>five day shift.</a:t>
            </a:r>
          </a:p>
          <a:p>
            <a:r>
              <a:rPr lang="en-US" dirty="0">
                <a:solidFill>
                  <a:schemeClr val="tx1"/>
                </a:solidFill>
              </a:rPr>
              <a:t>These are all the choices that are allowed.</a:t>
            </a:r>
          </a:p>
          <a:p>
            <a:endParaRPr lang="en-US" dirty="0" smtClean="0">
              <a:solidFill>
                <a:schemeClr val="tx1"/>
              </a:solidFill>
            </a:endParaRPr>
          </a:p>
          <a:p>
            <a:pPr marL="114300" indent="0">
              <a:buNone/>
            </a:pPr>
            <a:endParaRPr lang="en-US" dirty="0">
              <a:solidFill>
                <a:schemeClr val="tx1"/>
              </a:solidFill>
            </a:endParaRPr>
          </a:p>
        </p:txBody>
      </p:sp>
    </p:spTree>
    <p:extLst>
      <p:ext uri="{BB962C8B-B14F-4D97-AF65-F5344CB8AC3E}">
        <p14:creationId xmlns:p14="http://schemas.microsoft.com/office/powerpoint/2010/main" val="138583173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Length of year - </a:t>
            </a:r>
            <a:r>
              <a:rPr lang="he-IL" dirty="0" smtClean="0"/>
              <a:t>מעוברת</a:t>
            </a:r>
            <a:endParaRPr lang="en-US" dirty="0"/>
          </a:p>
        </p:txBody>
      </p:sp>
      <p:sp>
        <p:nvSpPr>
          <p:cNvPr id="3" name="Text Placeholder 2"/>
          <p:cNvSpPr>
            <a:spLocks noGrp="1"/>
          </p:cNvSpPr>
          <p:nvPr>
            <p:ph type="body" idx="1"/>
          </p:nvPr>
        </p:nvSpPr>
        <p:spPr>
          <a:xfrm>
            <a:off x="311699" y="1152474"/>
            <a:ext cx="8455783" cy="3625713"/>
          </a:xfrm>
        </p:spPr>
        <p:txBody>
          <a:bodyPr/>
          <a:lstStyle/>
          <a:p>
            <a:r>
              <a:rPr lang="en-US" dirty="0" smtClean="0">
                <a:solidFill>
                  <a:schemeClr val="tx1"/>
                </a:solidFill>
              </a:rPr>
              <a:t>A </a:t>
            </a:r>
            <a:r>
              <a:rPr lang="en-US" dirty="0">
                <a:solidFill>
                  <a:schemeClr val="tx1"/>
                </a:solidFill>
              </a:rPr>
              <a:t>leap year </a:t>
            </a:r>
            <a:r>
              <a:rPr lang="en-US" dirty="0" smtClean="0">
                <a:solidFill>
                  <a:schemeClr val="tx1"/>
                </a:solidFill>
              </a:rPr>
              <a:t>(</a:t>
            </a:r>
            <a:r>
              <a:rPr lang="he-IL" dirty="0" smtClean="0">
                <a:solidFill>
                  <a:schemeClr val="tx1"/>
                </a:solidFill>
              </a:rPr>
              <a:t>מעוברת</a:t>
            </a:r>
            <a:r>
              <a:rPr lang="en-US" dirty="0" smtClean="0">
                <a:solidFill>
                  <a:schemeClr val="tx1"/>
                </a:solidFill>
              </a:rPr>
              <a:t>) we saw earlier has </a:t>
            </a:r>
            <a:r>
              <a:rPr lang="en-US" dirty="0">
                <a:solidFill>
                  <a:schemeClr val="tx1"/>
                </a:solidFill>
              </a:rPr>
              <a:t>a </a:t>
            </a:r>
            <a:r>
              <a:rPr lang="en-US" dirty="0" err="1">
                <a:solidFill>
                  <a:schemeClr val="tx1"/>
                </a:solidFill>
              </a:rPr>
              <a:t>molad</a:t>
            </a:r>
            <a:r>
              <a:rPr lang="en-US" dirty="0">
                <a:solidFill>
                  <a:schemeClr val="tx1"/>
                </a:solidFill>
              </a:rPr>
              <a:t> </a:t>
            </a:r>
            <a:r>
              <a:rPr lang="en-US" dirty="0" smtClean="0">
                <a:solidFill>
                  <a:schemeClr val="tx1"/>
                </a:solidFill>
              </a:rPr>
              <a:t>shift </a:t>
            </a:r>
            <a:r>
              <a:rPr lang="en-US" dirty="0">
                <a:solidFill>
                  <a:schemeClr val="tx1"/>
                </a:solidFill>
              </a:rPr>
              <a:t>of </a:t>
            </a:r>
            <a:r>
              <a:rPr lang="he-IL" dirty="0">
                <a:solidFill>
                  <a:srgbClr val="000000"/>
                </a:solidFill>
              </a:rPr>
              <a:t>הכ"א </a:t>
            </a:r>
            <a:r>
              <a:rPr lang="he-IL" dirty="0" smtClean="0">
                <a:solidFill>
                  <a:srgbClr val="000000"/>
                </a:solidFill>
              </a:rPr>
              <a:t>תקפ"ט</a:t>
            </a:r>
            <a:r>
              <a:rPr lang="en-US" dirty="0" smtClean="0">
                <a:solidFill>
                  <a:srgbClr val="000000"/>
                </a:solidFill>
              </a:rPr>
              <a:t>: </a:t>
            </a:r>
            <a:r>
              <a:rPr lang="en-US" dirty="0" smtClean="0">
                <a:solidFill>
                  <a:schemeClr val="tx1"/>
                </a:solidFill>
              </a:rPr>
              <a:t>5 days, 21+ hours. That was a shift in time-of-day within the week.</a:t>
            </a:r>
          </a:p>
          <a:p>
            <a:r>
              <a:rPr lang="en-US" dirty="0" smtClean="0">
                <a:solidFill>
                  <a:schemeClr val="tx1"/>
                </a:solidFill>
              </a:rPr>
              <a:t>In </a:t>
            </a:r>
            <a:r>
              <a:rPr lang="en-US" dirty="0">
                <a:solidFill>
                  <a:schemeClr val="tx1"/>
                </a:solidFill>
              </a:rPr>
              <a:t>the actual calendar, a </a:t>
            </a:r>
            <a:r>
              <a:rPr lang="en-US" dirty="0" err="1">
                <a:solidFill>
                  <a:schemeClr val="tx1"/>
                </a:solidFill>
              </a:rPr>
              <a:t>chaseirah</a:t>
            </a:r>
            <a:r>
              <a:rPr lang="en-US" dirty="0">
                <a:solidFill>
                  <a:schemeClr val="tx1"/>
                </a:solidFill>
              </a:rPr>
              <a:t> </a:t>
            </a:r>
            <a:r>
              <a:rPr lang="en-US" dirty="0" smtClean="0">
                <a:solidFill>
                  <a:schemeClr val="tx1"/>
                </a:solidFill>
              </a:rPr>
              <a:t>leap year (383 days) </a:t>
            </a:r>
            <a:r>
              <a:rPr lang="en-US" dirty="0">
                <a:solidFill>
                  <a:schemeClr val="tx1"/>
                </a:solidFill>
              </a:rPr>
              <a:t>has a shift of </a:t>
            </a:r>
            <a:r>
              <a:rPr lang="en-US" dirty="0" smtClean="0">
                <a:solidFill>
                  <a:schemeClr val="tx1"/>
                </a:solidFill>
              </a:rPr>
              <a:t>five </a:t>
            </a:r>
            <a:r>
              <a:rPr lang="en-US" i="1" dirty="0">
                <a:solidFill>
                  <a:schemeClr val="tx1"/>
                </a:solidFill>
              </a:rPr>
              <a:t>days</a:t>
            </a:r>
            <a:r>
              <a:rPr lang="en-US" dirty="0">
                <a:solidFill>
                  <a:schemeClr val="tx1"/>
                </a:solidFill>
              </a:rPr>
              <a:t> from one </a:t>
            </a:r>
            <a:r>
              <a:rPr lang="en-US" dirty="0" smtClean="0">
                <a:solidFill>
                  <a:schemeClr val="tx1"/>
                </a:solidFill>
              </a:rPr>
              <a:t>Rosh Hashanah </a:t>
            </a:r>
            <a:r>
              <a:rPr lang="en-US" dirty="0">
                <a:solidFill>
                  <a:schemeClr val="tx1"/>
                </a:solidFill>
              </a:rPr>
              <a:t>to the </a:t>
            </a:r>
            <a:r>
              <a:rPr lang="en-US" dirty="0" smtClean="0">
                <a:solidFill>
                  <a:schemeClr val="tx1"/>
                </a:solidFill>
              </a:rPr>
              <a:t>next (such as from Monday to Shabbos).</a:t>
            </a:r>
          </a:p>
          <a:p>
            <a:r>
              <a:rPr lang="en-US" dirty="0">
                <a:solidFill>
                  <a:schemeClr val="tx1"/>
                </a:solidFill>
              </a:rPr>
              <a:t>A</a:t>
            </a:r>
            <a:r>
              <a:rPr lang="en-US" dirty="0" smtClean="0">
                <a:solidFill>
                  <a:schemeClr val="tx1"/>
                </a:solidFill>
              </a:rPr>
              <a:t> </a:t>
            </a:r>
            <a:r>
              <a:rPr lang="en-US" dirty="0" err="1">
                <a:solidFill>
                  <a:schemeClr val="tx1"/>
                </a:solidFill>
              </a:rPr>
              <a:t>k'sidrah</a:t>
            </a:r>
            <a:r>
              <a:rPr lang="en-US" dirty="0">
                <a:solidFill>
                  <a:schemeClr val="tx1"/>
                </a:solidFill>
              </a:rPr>
              <a:t> </a:t>
            </a:r>
            <a:r>
              <a:rPr lang="en-US" dirty="0" smtClean="0">
                <a:solidFill>
                  <a:schemeClr val="tx1"/>
                </a:solidFill>
              </a:rPr>
              <a:t>(384) has </a:t>
            </a:r>
            <a:r>
              <a:rPr lang="en-US" dirty="0">
                <a:solidFill>
                  <a:schemeClr val="tx1"/>
                </a:solidFill>
              </a:rPr>
              <a:t>a six day </a:t>
            </a:r>
            <a:r>
              <a:rPr lang="en-US" dirty="0" smtClean="0">
                <a:solidFill>
                  <a:schemeClr val="tx1"/>
                </a:solidFill>
              </a:rPr>
              <a:t>shift.</a:t>
            </a:r>
          </a:p>
          <a:p>
            <a:r>
              <a:rPr lang="en-US" dirty="0" smtClean="0">
                <a:solidFill>
                  <a:schemeClr val="tx1"/>
                </a:solidFill>
              </a:rPr>
              <a:t>A </a:t>
            </a:r>
            <a:r>
              <a:rPr lang="en-US" dirty="0" err="1">
                <a:solidFill>
                  <a:schemeClr val="tx1"/>
                </a:solidFill>
              </a:rPr>
              <a:t>sheleimah</a:t>
            </a:r>
            <a:r>
              <a:rPr lang="en-US" dirty="0">
                <a:solidFill>
                  <a:schemeClr val="tx1"/>
                </a:solidFill>
              </a:rPr>
              <a:t> </a:t>
            </a:r>
            <a:r>
              <a:rPr lang="en-US" dirty="0" smtClean="0">
                <a:solidFill>
                  <a:schemeClr val="tx1"/>
                </a:solidFill>
              </a:rPr>
              <a:t>(385) has </a:t>
            </a:r>
            <a:r>
              <a:rPr lang="en-US" dirty="0">
                <a:solidFill>
                  <a:schemeClr val="tx1"/>
                </a:solidFill>
              </a:rPr>
              <a:t>a seven day shift - that is, the two </a:t>
            </a:r>
            <a:r>
              <a:rPr lang="en-US" dirty="0" smtClean="0">
                <a:solidFill>
                  <a:schemeClr val="tx1"/>
                </a:solidFill>
              </a:rPr>
              <a:t>Rosh </a:t>
            </a:r>
            <a:r>
              <a:rPr lang="en-US" dirty="0" err="1" smtClean="0">
                <a:solidFill>
                  <a:schemeClr val="tx1"/>
                </a:solidFill>
              </a:rPr>
              <a:t>Hashanos</a:t>
            </a:r>
            <a:r>
              <a:rPr lang="en-US" dirty="0" smtClean="0">
                <a:solidFill>
                  <a:schemeClr val="tx1"/>
                </a:solidFill>
              </a:rPr>
              <a:t> </a:t>
            </a:r>
            <a:r>
              <a:rPr lang="en-US" dirty="0">
                <a:solidFill>
                  <a:schemeClr val="tx1"/>
                </a:solidFill>
              </a:rPr>
              <a:t>are on the same day of the </a:t>
            </a:r>
            <a:r>
              <a:rPr lang="en-US" dirty="0" smtClean="0">
                <a:solidFill>
                  <a:schemeClr val="tx1"/>
                </a:solidFill>
              </a:rPr>
              <a:t>week.</a:t>
            </a:r>
          </a:p>
          <a:p>
            <a:r>
              <a:rPr lang="en-US" dirty="0" smtClean="0">
                <a:solidFill>
                  <a:schemeClr val="tx1"/>
                </a:solidFill>
              </a:rPr>
              <a:t>These </a:t>
            </a:r>
            <a:r>
              <a:rPr lang="en-US" dirty="0">
                <a:solidFill>
                  <a:schemeClr val="tx1"/>
                </a:solidFill>
              </a:rPr>
              <a:t>are all the choices that are allowed</a:t>
            </a:r>
            <a:r>
              <a:rPr lang="en-US" dirty="0" smtClean="0">
                <a:solidFill>
                  <a:schemeClr val="tx1"/>
                </a:solidFill>
              </a:rPr>
              <a:t>.</a:t>
            </a:r>
          </a:p>
        </p:txBody>
      </p:sp>
    </p:spTree>
    <p:extLst>
      <p:ext uri="{BB962C8B-B14F-4D97-AF65-F5344CB8AC3E}">
        <p14:creationId xmlns:p14="http://schemas.microsoft.com/office/powerpoint/2010/main" val="287080278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Length of year - summary</a:t>
            </a:r>
            <a:endParaRPr lang="en-US" dirty="0"/>
          </a:p>
        </p:txBody>
      </p:sp>
      <p:sp>
        <p:nvSpPr>
          <p:cNvPr id="3" name="Text Placeholder 2"/>
          <p:cNvSpPr>
            <a:spLocks noGrp="1"/>
          </p:cNvSpPr>
          <p:nvPr>
            <p:ph type="body" idx="1"/>
          </p:nvPr>
        </p:nvSpPr>
        <p:spPr>
          <a:xfrm>
            <a:off x="311699" y="3752193"/>
            <a:ext cx="8455783" cy="1025994"/>
          </a:xfrm>
        </p:spPr>
        <p:txBody>
          <a:bodyPr/>
          <a:lstStyle/>
          <a:p>
            <a:r>
              <a:rPr lang="en-US" dirty="0">
                <a:solidFill>
                  <a:schemeClr val="tx1"/>
                </a:solidFill>
              </a:rPr>
              <a:t>You see now why we never </a:t>
            </a:r>
            <a:r>
              <a:rPr lang="en-US" dirty="0" smtClean="0">
                <a:solidFill>
                  <a:schemeClr val="tx1"/>
                </a:solidFill>
              </a:rPr>
              <a:t>worry </a:t>
            </a:r>
            <a:r>
              <a:rPr lang="en-US" dirty="0">
                <a:solidFill>
                  <a:schemeClr val="tx1"/>
                </a:solidFill>
              </a:rPr>
              <a:t>about the weeks. That’s the easy part; we really just need to figure out the </a:t>
            </a:r>
            <a:r>
              <a:rPr lang="en-US" dirty="0" smtClean="0">
                <a:solidFill>
                  <a:schemeClr val="tx1"/>
                </a:solidFill>
              </a:rPr>
              <a:t>days: that tells us which of these it is.</a:t>
            </a:r>
            <a:endParaRPr lang="en-US" dirty="0">
              <a:solidFill>
                <a:schemeClr val="tx1"/>
              </a:solidFill>
            </a:endParaRPr>
          </a:p>
          <a:p>
            <a:pPr marL="114300" indent="0">
              <a:buNone/>
            </a:pPr>
            <a:endParaRPr lang="en-US" dirty="0">
              <a:solidFill>
                <a:schemeClr val="tx1"/>
              </a:solidFill>
            </a:endParaRPr>
          </a:p>
        </p:txBody>
      </p:sp>
      <p:graphicFrame>
        <p:nvGraphicFramePr>
          <p:cNvPr id="5" name="Table 4"/>
          <p:cNvGraphicFramePr>
            <a:graphicFrameLocks noGrp="1"/>
          </p:cNvGraphicFramePr>
          <p:nvPr>
            <p:extLst>
              <p:ext uri="{D42A27DB-BD31-4B8C-83A1-F6EECF244321}">
                <p14:modId xmlns:p14="http://schemas.microsoft.com/office/powerpoint/2010/main" val="2295180310"/>
              </p:ext>
            </p:extLst>
          </p:nvPr>
        </p:nvGraphicFramePr>
        <p:xfrm>
          <a:off x="1491590" y="1723091"/>
          <a:ext cx="6096000" cy="1651000"/>
        </p:xfrm>
        <a:graphic>
          <a:graphicData uri="http://schemas.openxmlformats.org/drawingml/2006/table">
            <a:tbl>
              <a:tblPr firstRow="1" bandRow="1">
                <a:tableStyleId>{F5AB1C69-6EDB-4FF4-983F-18BD219EF322}</a:tableStyleId>
              </a:tblPr>
              <a:tblGrid>
                <a:gridCol w="1524000">
                  <a:extLst>
                    <a:ext uri="{9D8B030D-6E8A-4147-A177-3AD203B41FA5}">
                      <a16:colId xmlns:a16="http://schemas.microsoft.com/office/drawing/2014/main" val="3358529322"/>
                    </a:ext>
                  </a:extLst>
                </a:gridCol>
                <a:gridCol w="1524000">
                  <a:extLst>
                    <a:ext uri="{9D8B030D-6E8A-4147-A177-3AD203B41FA5}">
                      <a16:colId xmlns:a16="http://schemas.microsoft.com/office/drawing/2014/main" val="194375399"/>
                    </a:ext>
                  </a:extLst>
                </a:gridCol>
                <a:gridCol w="1524000">
                  <a:extLst>
                    <a:ext uri="{9D8B030D-6E8A-4147-A177-3AD203B41FA5}">
                      <a16:colId xmlns:a16="http://schemas.microsoft.com/office/drawing/2014/main" val="2451136141"/>
                    </a:ext>
                  </a:extLst>
                </a:gridCol>
                <a:gridCol w="1524000">
                  <a:extLst>
                    <a:ext uri="{9D8B030D-6E8A-4147-A177-3AD203B41FA5}">
                      <a16:colId xmlns:a16="http://schemas.microsoft.com/office/drawing/2014/main" val="372998027"/>
                    </a:ext>
                  </a:extLst>
                </a:gridCol>
              </a:tblGrid>
              <a:tr h="370840">
                <a:tc>
                  <a:txBody>
                    <a:bodyPr/>
                    <a:lstStyle/>
                    <a:p>
                      <a:pPr algn="ctr"/>
                      <a:endParaRPr lang="en-US" sz="18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he-IL" sz="1800" dirty="0" smtClean="0">
                          <a:solidFill>
                            <a:schemeClr val="tx1"/>
                          </a:solidFill>
                        </a:rPr>
                        <a:t>שלימה</a:t>
                      </a:r>
                      <a:endParaRPr lang="en-US" sz="18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he-IL" sz="1800" dirty="0" smtClean="0">
                          <a:solidFill>
                            <a:schemeClr val="tx1"/>
                          </a:solidFill>
                        </a:rPr>
                        <a:t>כסידרה</a:t>
                      </a:r>
                      <a:endParaRPr lang="en-US" sz="18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he-IL" sz="1800" dirty="0" smtClean="0">
                          <a:solidFill>
                            <a:schemeClr val="tx1"/>
                          </a:solidFill>
                        </a:rPr>
                        <a:t>חסירה</a:t>
                      </a:r>
                      <a:endParaRPr lang="en-US" sz="18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218239171"/>
                  </a:ext>
                </a:extLst>
              </a:tr>
              <a:tr h="370840">
                <a:tc>
                  <a:txBody>
                    <a:bodyPr/>
                    <a:lstStyle/>
                    <a:p>
                      <a:pPr algn="ctr"/>
                      <a:r>
                        <a:rPr lang="he-IL" sz="1800" b="1" dirty="0" smtClean="0">
                          <a:solidFill>
                            <a:schemeClr val="tx1"/>
                          </a:solidFill>
                        </a:rPr>
                        <a:t>פשוטה</a:t>
                      </a:r>
                      <a:endParaRPr lang="en-US" sz="18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he-IL" sz="1800" dirty="0" smtClean="0">
                          <a:solidFill>
                            <a:schemeClr val="tx1"/>
                          </a:solidFill>
                        </a:rPr>
                        <a:t>5</a:t>
                      </a:r>
                      <a:r>
                        <a:rPr lang="en-US" sz="1800" dirty="0" smtClean="0">
                          <a:solidFill>
                            <a:schemeClr val="tx1"/>
                          </a:solidFill>
                        </a:rPr>
                        <a:t> day shift (355 days)</a:t>
                      </a:r>
                      <a:endParaRPr lang="en-US" sz="18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he-IL" sz="1800" dirty="0" smtClean="0">
                          <a:solidFill>
                            <a:schemeClr val="tx1"/>
                          </a:solidFill>
                        </a:rPr>
                        <a:t>4</a:t>
                      </a:r>
                      <a:r>
                        <a:rPr lang="en-US" sz="1800" dirty="0" smtClean="0">
                          <a:solidFill>
                            <a:schemeClr val="tx1"/>
                          </a:solidFill>
                        </a:rPr>
                        <a:t> day shift (354 days)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he-IL" sz="1800" dirty="0" smtClean="0">
                          <a:solidFill>
                            <a:schemeClr val="tx1"/>
                          </a:solidFill>
                        </a:rPr>
                        <a:t>3</a:t>
                      </a:r>
                      <a:r>
                        <a:rPr lang="en-US" sz="1800" dirty="0" smtClean="0">
                          <a:solidFill>
                            <a:schemeClr val="tx1"/>
                          </a:solidFill>
                        </a:rPr>
                        <a:t> day shift (353 days)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00037084"/>
                  </a:ext>
                </a:extLst>
              </a:tr>
              <a:tr h="370840">
                <a:tc>
                  <a:txBody>
                    <a:bodyPr/>
                    <a:lstStyle/>
                    <a:p>
                      <a:pPr algn="ctr"/>
                      <a:r>
                        <a:rPr lang="he-IL" sz="1800" b="1" dirty="0" smtClean="0">
                          <a:solidFill>
                            <a:schemeClr val="tx1"/>
                          </a:solidFill>
                        </a:rPr>
                        <a:t>מעוברת</a:t>
                      </a:r>
                      <a:endParaRPr lang="en-US" sz="18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he-IL" sz="1800" dirty="0" smtClean="0">
                          <a:solidFill>
                            <a:schemeClr val="tx1"/>
                          </a:solidFill>
                        </a:rPr>
                        <a:t>7</a:t>
                      </a:r>
                      <a:r>
                        <a:rPr lang="en-US" sz="1800" dirty="0" smtClean="0">
                          <a:solidFill>
                            <a:schemeClr val="tx1"/>
                          </a:solidFill>
                        </a:rPr>
                        <a:t> day shift (385 days)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he-IL" sz="1800" dirty="0" smtClean="0">
                          <a:solidFill>
                            <a:schemeClr val="tx1"/>
                          </a:solidFill>
                        </a:rPr>
                        <a:t>6</a:t>
                      </a:r>
                      <a:r>
                        <a:rPr lang="en-US" sz="1800" dirty="0" smtClean="0">
                          <a:solidFill>
                            <a:schemeClr val="tx1"/>
                          </a:solidFill>
                        </a:rPr>
                        <a:t> day shift (384 days)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he-IL" sz="1800" dirty="0" smtClean="0">
                          <a:solidFill>
                            <a:schemeClr val="tx1"/>
                          </a:solidFill>
                        </a:rPr>
                        <a:t>5</a:t>
                      </a:r>
                      <a:r>
                        <a:rPr lang="en-US" sz="1800" dirty="0" smtClean="0">
                          <a:solidFill>
                            <a:schemeClr val="tx1"/>
                          </a:solidFill>
                        </a:rPr>
                        <a:t> day shift (383 days)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53371563"/>
                  </a:ext>
                </a:extLst>
              </a:tr>
            </a:tbl>
          </a:graphicData>
        </a:graphic>
      </p:graphicFrame>
    </p:spTree>
    <p:extLst>
      <p:ext uri="{BB962C8B-B14F-4D97-AF65-F5344CB8AC3E}">
        <p14:creationId xmlns:p14="http://schemas.microsoft.com/office/powerpoint/2010/main" val="16694645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3" name="Text Placeholder 2"/>
          <p:cNvSpPr>
            <a:spLocks noGrp="1"/>
          </p:cNvSpPr>
          <p:nvPr>
            <p:ph type="body" idx="1"/>
          </p:nvPr>
        </p:nvSpPr>
        <p:spPr>
          <a:xfrm>
            <a:off x="311700" y="1152475"/>
            <a:ext cx="8520600" cy="3553996"/>
          </a:xfrm>
        </p:spPr>
        <p:txBody>
          <a:bodyPr/>
          <a:lstStyle/>
          <a:p>
            <a:r>
              <a:rPr lang="en-US" dirty="0" smtClean="0">
                <a:solidFill>
                  <a:schemeClr val="tx1"/>
                </a:solidFill>
              </a:rPr>
              <a:t>For the first half of our history, the solution was to adjust them by hand:</a:t>
            </a:r>
          </a:p>
          <a:p>
            <a:r>
              <a:rPr lang="en-US" dirty="0" smtClean="0">
                <a:solidFill>
                  <a:schemeClr val="tx1"/>
                </a:solidFill>
              </a:rPr>
              <a:t>Witnesses came to the Sanhedrin to establish the new month. Each month would be either 29 or 30 days long, whenever the new moon was sighted.</a:t>
            </a:r>
            <a:br>
              <a:rPr lang="en-US" dirty="0" smtClean="0">
                <a:solidFill>
                  <a:schemeClr val="tx1"/>
                </a:solidFill>
              </a:rPr>
            </a:br>
            <a:r>
              <a:rPr lang="en-US" dirty="0" smtClean="0">
                <a:solidFill>
                  <a:schemeClr val="tx1"/>
                </a:solidFill>
              </a:rPr>
              <a:t>Since a lunar month is about 29 and a half days, they added an extra day about half the time.</a:t>
            </a:r>
          </a:p>
          <a:p>
            <a:r>
              <a:rPr lang="en-US" dirty="0" smtClean="0">
                <a:solidFill>
                  <a:schemeClr val="tx1"/>
                </a:solidFill>
              </a:rPr>
              <a:t>The Sanhedrin also decided each year whether to add Adar II, a thirteenth month, if it did not seem that spring would arrive before Pesach.</a:t>
            </a:r>
            <a:br>
              <a:rPr lang="en-US" dirty="0" smtClean="0">
                <a:solidFill>
                  <a:schemeClr val="tx1"/>
                </a:solidFill>
              </a:rPr>
            </a:br>
            <a:r>
              <a:rPr lang="en-US" dirty="0" smtClean="0">
                <a:solidFill>
                  <a:schemeClr val="tx1"/>
                </a:solidFill>
              </a:rPr>
              <a:t>A solar </a:t>
            </a:r>
            <a:r>
              <a:rPr lang="en-US" dirty="0">
                <a:solidFill>
                  <a:schemeClr val="tx1"/>
                </a:solidFill>
              </a:rPr>
              <a:t>year is </a:t>
            </a:r>
            <a:r>
              <a:rPr lang="en-US" dirty="0" smtClean="0">
                <a:solidFill>
                  <a:schemeClr val="tx1"/>
                </a:solidFill>
              </a:rPr>
              <a:t>a </a:t>
            </a:r>
            <a:r>
              <a:rPr lang="en-US" dirty="0">
                <a:solidFill>
                  <a:schemeClr val="tx1"/>
                </a:solidFill>
              </a:rPr>
              <a:t>third of </a:t>
            </a:r>
            <a:r>
              <a:rPr lang="en-US" dirty="0" smtClean="0">
                <a:solidFill>
                  <a:schemeClr val="tx1"/>
                </a:solidFill>
              </a:rPr>
              <a:t>a month </a:t>
            </a:r>
            <a:r>
              <a:rPr lang="en-US" dirty="0">
                <a:solidFill>
                  <a:schemeClr val="tx1"/>
                </a:solidFill>
              </a:rPr>
              <a:t>(about 11 days longer) longer than twelve </a:t>
            </a:r>
            <a:r>
              <a:rPr lang="en-US" dirty="0" smtClean="0">
                <a:solidFill>
                  <a:schemeClr val="tx1"/>
                </a:solidFill>
              </a:rPr>
              <a:t>lunar months, so they needed to do that every few years.</a:t>
            </a:r>
          </a:p>
          <a:p>
            <a:r>
              <a:rPr lang="en-US" dirty="0" smtClean="0">
                <a:solidFill>
                  <a:schemeClr val="tx1"/>
                </a:solidFill>
              </a:rPr>
              <a:t>In those days, there was no way to be sure ahead of time what the year’s calendar would be.</a:t>
            </a:r>
            <a:endParaRPr lang="en-US" dirty="0">
              <a:solidFill>
                <a:schemeClr val="tx1"/>
              </a:solidFill>
            </a:endParaRPr>
          </a:p>
        </p:txBody>
      </p:sp>
    </p:spTree>
    <p:extLst>
      <p:ext uri="{BB962C8B-B14F-4D97-AF65-F5344CB8AC3E}">
        <p14:creationId xmlns:p14="http://schemas.microsoft.com/office/powerpoint/2010/main" val="282658674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a:t>
            </a:r>
            <a:r>
              <a:rPr lang="en-US" dirty="0" smtClean="0"/>
              <a:t>c</a:t>
            </a:r>
            <a:r>
              <a:rPr lang="en-US" dirty="0"/>
              <a:t>) The four </a:t>
            </a:r>
            <a:r>
              <a:rPr lang="en-US" dirty="0" err="1"/>
              <a:t>dechiyos</a:t>
            </a:r>
            <a:r>
              <a:rPr lang="en-US" dirty="0"/>
              <a:t> – </a:t>
            </a:r>
            <a:r>
              <a:rPr lang="he-IL" dirty="0"/>
              <a:t>ג"ט ר"ד</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1684709422"/>
              </p:ext>
            </p:extLst>
          </p:nvPr>
        </p:nvGraphicFramePr>
        <p:xfrm>
          <a:off x="753036" y="954972"/>
          <a:ext cx="7637928" cy="4028440"/>
        </p:xfrm>
        <a:graphic>
          <a:graphicData uri="http://schemas.openxmlformats.org/drawingml/2006/table">
            <a:tbl>
              <a:tblPr>
                <a:tableStyleId>{073A0DAA-6AF3-43AB-8588-CEC1D06C72B9}</a:tableStyleId>
              </a:tblPr>
              <a:tblGrid>
                <a:gridCol w="5531223">
                  <a:extLst>
                    <a:ext uri="{9D8B030D-6E8A-4147-A177-3AD203B41FA5}">
                      <a16:colId xmlns:a16="http://schemas.microsoft.com/office/drawing/2014/main" val="1323424614"/>
                    </a:ext>
                  </a:extLst>
                </a:gridCol>
                <a:gridCol w="2106705">
                  <a:extLst>
                    <a:ext uri="{9D8B030D-6E8A-4147-A177-3AD203B41FA5}">
                      <a16:colId xmlns:a16="http://schemas.microsoft.com/office/drawing/2014/main" val="2779719984"/>
                    </a:ext>
                  </a:extLst>
                </a:gridCol>
              </a:tblGrid>
              <a:tr h="37084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1800" dirty="0" smtClean="0">
                        <a:solidFill>
                          <a:schemeClr val="tx1"/>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800" b="1" dirty="0" smtClean="0"/>
                        <a:t>This year:</a:t>
                      </a: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68764761"/>
                  </a:ext>
                </a:extLst>
              </a:tr>
              <a:tr h="370840">
                <a:tc>
                  <a:txBody>
                    <a:bodyPr/>
                    <a:lstStyle/>
                    <a:p>
                      <a:pPr marL="285750" indent="-285750">
                        <a:buFont typeface="Arial" panose="020B0604020202020204" pitchFamily="34" charset="0"/>
                        <a:buChar char="•"/>
                      </a:pPr>
                      <a:r>
                        <a:rPr lang="en-US" sz="1800" dirty="0" smtClean="0">
                          <a:solidFill>
                            <a:schemeClr val="tx1"/>
                          </a:solidFill>
                        </a:rPr>
                        <a:t>Okay!</a:t>
                      </a:r>
                      <a:r>
                        <a:rPr lang="en-US" sz="1800" baseline="0" dirty="0" smtClean="0">
                          <a:solidFill>
                            <a:schemeClr val="tx1"/>
                          </a:solidFill>
                        </a:rPr>
                        <a:t> </a:t>
                      </a:r>
                      <a:r>
                        <a:rPr lang="en-US" sz="1800" dirty="0" smtClean="0">
                          <a:solidFill>
                            <a:schemeClr val="tx1"/>
                          </a:solidFill>
                        </a:rPr>
                        <a:t>When you </a:t>
                      </a:r>
                      <a:r>
                        <a:rPr lang="en-US" sz="1800" baseline="0" dirty="0" smtClean="0">
                          <a:solidFill>
                            <a:schemeClr val="tx1"/>
                          </a:solidFill>
                        </a:rPr>
                        <a:t>do</a:t>
                      </a:r>
                      <a:r>
                        <a:rPr lang="en-US" sz="1800" dirty="0" smtClean="0">
                          <a:solidFill>
                            <a:schemeClr val="tx1"/>
                          </a:solidFill>
                        </a:rPr>
                        <a:t> the first two </a:t>
                      </a:r>
                      <a:r>
                        <a:rPr lang="en-US" sz="1800" dirty="0" err="1" smtClean="0">
                          <a:solidFill>
                            <a:schemeClr val="tx1"/>
                          </a:solidFill>
                        </a:rPr>
                        <a:t>dechiyos</a:t>
                      </a:r>
                      <a:r>
                        <a:rPr lang="en-US" sz="1800" dirty="0" smtClean="0">
                          <a:solidFill>
                            <a:schemeClr val="tx1"/>
                          </a:solidFill>
                        </a:rPr>
                        <a:t>, you can find that the second one moved forward too far, so the stretched year ends</a:t>
                      </a:r>
                      <a:r>
                        <a:rPr lang="en-US" sz="1800" baseline="0" dirty="0" smtClean="0">
                          <a:solidFill>
                            <a:schemeClr val="tx1"/>
                          </a:solidFill>
                        </a:rPr>
                        <a:t> up</a:t>
                      </a:r>
                      <a:r>
                        <a:rPr lang="en-US" sz="1800" dirty="0" smtClean="0">
                          <a:solidFill>
                            <a:schemeClr val="tx1"/>
                          </a:solidFill>
                        </a:rPr>
                        <a:t> one day longer even than a "</a:t>
                      </a:r>
                      <a:r>
                        <a:rPr lang="en-US" sz="1800" dirty="0" err="1" smtClean="0">
                          <a:solidFill>
                            <a:schemeClr val="tx1"/>
                          </a:solidFill>
                        </a:rPr>
                        <a:t>sheleimah</a:t>
                      </a:r>
                      <a:r>
                        <a:rPr lang="en-US" sz="1800" dirty="0" smtClean="0">
                          <a:solidFill>
                            <a:schemeClr val="tx1"/>
                          </a:solidFill>
                        </a:rPr>
                        <a:t>" – not allowed.</a:t>
                      </a:r>
                    </a:p>
                    <a:p>
                      <a:pPr marL="285750" indent="-285750">
                        <a:buFont typeface="Arial" panose="020B0604020202020204" pitchFamily="34" charset="0"/>
                        <a:buChar char="•"/>
                      </a:pPr>
                      <a:r>
                        <a:rPr lang="en-US" sz="1800" dirty="0" smtClean="0">
                          <a:solidFill>
                            <a:schemeClr val="tx1"/>
                          </a:solidFill>
                        </a:rPr>
                        <a:t>You fix it by moving the first RH forward as well.</a:t>
                      </a:r>
                    </a:p>
                    <a:p>
                      <a:pPr marL="285750" indent="-285750">
                        <a:buFont typeface="Arial" panose="020B0604020202020204" pitchFamily="34" charset="0"/>
                        <a:buChar char="•"/>
                      </a:pPr>
                      <a:r>
                        <a:rPr lang="en-US" sz="1800" dirty="0" smtClean="0">
                          <a:solidFill>
                            <a:schemeClr val="tx1"/>
                          </a:solidFill>
                        </a:rPr>
                        <a:t>This turns out to happen in only one case: a regular </a:t>
                      </a:r>
                      <a:r>
                        <a:rPr lang="he-IL" sz="1800" dirty="0" smtClean="0">
                          <a:solidFill>
                            <a:schemeClr val="tx1"/>
                          </a:solidFill>
                        </a:rPr>
                        <a:t>פשוטה</a:t>
                      </a:r>
                      <a:r>
                        <a:rPr lang="en-US" sz="1800" dirty="0" smtClean="0">
                          <a:solidFill>
                            <a:schemeClr val="tx1"/>
                          </a:solidFill>
                        </a:rPr>
                        <a:t> year, when the </a:t>
                      </a:r>
                      <a:r>
                        <a:rPr lang="en-US" sz="1800" dirty="0" err="1" smtClean="0">
                          <a:solidFill>
                            <a:schemeClr val="tx1"/>
                          </a:solidFill>
                        </a:rPr>
                        <a:t>molad</a:t>
                      </a:r>
                      <a:r>
                        <a:rPr lang="en-US" sz="1800" dirty="0" smtClean="0">
                          <a:solidFill>
                            <a:schemeClr val="tx1"/>
                          </a:solidFill>
                        </a:rPr>
                        <a:t> falls on Tuesday, after 9 hours, 204 </a:t>
                      </a:r>
                      <a:r>
                        <a:rPr lang="en-US" sz="1800" dirty="0" err="1" smtClean="0">
                          <a:solidFill>
                            <a:schemeClr val="tx1"/>
                          </a:solidFill>
                        </a:rPr>
                        <a:t>chalakim</a:t>
                      </a:r>
                      <a:r>
                        <a:rPr lang="en-US" sz="1800" dirty="0" smtClean="0">
                          <a:solidFill>
                            <a:schemeClr val="tx1"/>
                          </a:solidFill>
                        </a:rPr>
                        <a:t> (therefore called </a:t>
                      </a:r>
                      <a:r>
                        <a:rPr lang="he-IL" sz="1800" dirty="0" smtClean="0">
                          <a:solidFill>
                            <a:schemeClr val="tx1"/>
                          </a:solidFill>
                        </a:rPr>
                        <a:t>ג"ט ר"ד)</a:t>
                      </a:r>
                      <a:r>
                        <a:rPr lang="en-US" sz="1800" dirty="0" smtClean="0">
                          <a:solidFill>
                            <a:schemeClr val="tx1"/>
                          </a:solidFill>
                        </a:rPr>
                        <a:t>).</a:t>
                      </a:r>
                    </a:p>
                    <a:p>
                      <a:pPr marL="285750" indent="-285750">
                        <a:buFont typeface="Arial" panose="020B0604020202020204" pitchFamily="34" charset="0"/>
                        <a:buChar char="•"/>
                      </a:pPr>
                      <a:r>
                        <a:rPr lang="en-US" sz="1800" dirty="0" smtClean="0">
                          <a:solidFill>
                            <a:schemeClr val="tx1"/>
                          </a:solidFill>
                        </a:rPr>
                        <a:t>But then RH moves </a:t>
                      </a:r>
                      <a:r>
                        <a:rPr lang="en-US" sz="1800" i="1" dirty="0" smtClean="0">
                          <a:solidFill>
                            <a:schemeClr val="tx1"/>
                          </a:solidFill>
                        </a:rPr>
                        <a:t>two</a:t>
                      </a:r>
                      <a:r>
                        <a:rPr lang="en-US" sz="1800" dirty="0" smtClean="0">
                          <a:solidFill>
                            <a:schemeClr val="tx1"/>
                          </a:solidFill>
                        </a:rPr>
                        <a:t> days forward, as it can't fall on Wednesday either (rule (2), </a:t>
                      </a:r>
                      <a:r>
                        <a:rPr lang="he-IL" sz="1800" dirty="0" smtClean="0">
                          <a:solidFill>
                            <a:schemeClr val="tx1"/>
                          </a:solidFill>
                        </a:rPr>
                        <a:t>לא אד"ו ראש</a:t>
                      </a:r>
                      <a:r>
                        <a:rPr lang="en-US" sz="1800" dirty="0" smtClean="0">
                          <a:solidFill>
                            <a:schemeClr val="tx1"/>
                          </a:solidFill>
                        </a:rPr>
                        <a:t>).</a:t>
                      </a:r>
                    </a:p>
                    <a:p>
                      <a:pPr marL="285750" indent="-285750">
                        <a:buFont typeface="Arial" panose="020B0604020202020204" pitchFamily="34" charset="0"/>
                        <a:buChar char="•"/>
                      </a:pPr>
                      <a:r>
                        <a:rPr lang="en-US" sz="1800" dirty="0" smtClean="0">
                          <a:solidFill>
                            <a:schemeClr val="tx1"/>
                          </a:solidFill>
                        </a:rPr>
                        <a:t>For the </a:t>
                      </a:r>
                      <a:r>
                        <a:rPr lang="en-US" sz="1800" i="1" dirty="0" smtClean="0">
                          <a:solidFill>
                            <a:schemeClr val="tx1"/>
                          </a:solidFill>
                        </a:rPr>
                        <a:t>second</a:t>
                      </a:r>
                      <a:r>
                        <a:rPr lang="en-US" sz="1800" i="0" baseline="0" dirty="0" smtClean="0">
                          <a:solidFill>
                            <a:schemeClr val="tx1"/>
                          </a:solidFill>
                        </a:rPr>
                        <a:t> Rosh Hashanah, the same, but there you’d need to see if </a:t>
                      </a:r>
                      <a:r>
                        <a:rPr lang="en-US" sz="1800" i="1" baseline="0" dirty="0" smtClean="0">
                          <a:solidFill>
                            <a:schemeClr val="tx1"/>
                          </a:solidFill>
                        </a:rPr>
                        <a:t>next year</a:t>
                      </a:r>
                      <a:r>
                        <a:rPr lang="en-US" sz="1800" i="0" baseline="0" dirty="0" smtClean="0">
                          <a:solidFill>
                            <a:schemeClr val="tx1"/>
                          </a:solidFill>
                        </a:rPr>
                        <a:t> is a </a:t>
                      </a:r>
                      <a:r>
                        <a:rPr lang="he-IL" sz="1800" i="0" baseline="0" dirty="0" smtClean="0">
                          <a:solidFill>
                            <a:schemeClr val="tx1"/>
                          </a:solidFill>
                        </a:rPr>
                        <a:t>פשוטה</a:t>
                      </a:r>
                      <a:r>
                        <a:rPr lang="en-US" sz="1800" i="0" baseline="0" dirty="0" smtClean="0">
                          <a:solidFill>
                            <a:schemeClr val="tx1"/>
                          </a:solidFill>
                        </a:rPr>
                        <a:t>.</a:t>
                      </a:r>
                      <a:endParaRPr lang="en-US" sz="1800" dirty="0" smtClean="0">
                        <a:solidFill>
                          <a:schemeClr val="tx1"/>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285750" indent="-285750">
                        <a:buFont typeface="Arial" panose="020B0604020202020204" pitchFamily="34" charset="0"/>
                        <a:buChar char="•"/>
                      </a:pPr>
                      <a:r>
                        <a:rPr lang="en-US" sz="1800" dirty="0" smtClean="0"/>
                        <a:t>Not this year. It last happened in 5772.</a:t>
                      </a:r>
                      <a:endParaRPr lang="en-US" sz="1800" b="1" dirty="0">
                        <a:solidFill>
                          <a:schemeClr val="tx1"/>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645848642"/>
                  </a:ext>
                </a:extLst>
              </a:tr>
            </a:tbl>
          </a:graphicData>
        </a:graphic>
      </p:graphicFrame>
    </p:spTree>
    <p:extLst>
      <p:ext uri="{BB962C8B-B14F-4D97-AF65-F5344CB8AC3E}">
        <p14:creationId xmlns:p14="http://schemas.microsoft.com/office/powerpoint/2010/main" val="113600013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a:t>
            </a:r>
            <a:r>
              <a:rPr lang="en-US" dirty="0" smtClean="0"/>
              <a:t>d</a:t>
            </a:r>
            <a:r>
              <a:rPr lang="en-US" dirty="0"/>
              <a:t>) The four </a:t>
            </a:r>
            <a:r>
              <a:rPr lang="en-US" dirty="0" err="1"/>
              <a:t>dechiyos</a:t>
            </a:r>
            <a:r>
              <a:rPr lang="en-US" dirty="0"/>
              <a:t> - </a:t>
            </a:r>
            <a:r>
              <a:rPr lang="he-IL" dirty="0"/>
              <a:t>בט"ו תקפ"ט</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2012462730"/>
              </p:ext>
            </p:extLst>
          </p:nvPr>
        </p:nvGraphicFramePr>
        <p:xfrm>
          <a:off x="753036" y="946008"/>
          <a:ext cx="7637928" cy="4028440"/>
        </p:xfrm>
        <a:graphic>
          <a:graphicData uri="http://schemas.openxmlformats.org/drawingml/2006/table">
            <a:tbl>
              <a:tblPr>
                <a:tableStyleId>{073A0DAA-6AF3-43AB-8588-CEC1D06C72B9}</a:tableStyleId>
              </a:tblPr>
              <a:tblGrid>
                <a:gridCol w="5468470">
                  <a:extLst>
                    <a:ext uri="{9D8B030D-6E8A-4147-A177-3AD203B41FA5}">
                      <a16:colId xmlns:a16="http://schemas.microsoft.com/office/drawing/2014/main" val="1323424614"/>
                    </a:ext>
                  </a:extLst>
                </a:gridCol>
                <a:gridCol w="2169458">
                  <a:extLst>
                    <a:ext uri="{9D8B030D-6E8A-4147-A177-3AD203B41FA5}">
                      <a16:colId xmlns:a16="http://schemas.microsoft.com/office/drawing/2014/main" val="2779719984"/>
                    </a:ext>
                  </a:extLst>
                </a:gridCol>
              </a:tblGrid>
              <a:tr h="37084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1800" dirty="0" smtClean="0">
                        <a:solidFill>
                          <a:schemeClr val="tx1"/>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800" b="1" dirty="0" smtClean="0"/>
                        <a:t>This year:</a:t>
                      </a: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68764761"/>
                  </a:ext>
                </a:extLst>
              </a:tr>
              <a:tr h="370840">
                <a:tc>
                  <a:txBody>
                    <a:bodyPr/>
                    <a:lstStyle/>
                    <a:p>
                      <a:pPr marL="285750" indent="-285750">
                        <a:buFont typeface="Arial" panose="020B0604020202020204" pitchFamily="34" charset="0"/>
                        <a:buChar char="•"/>
                      </a:pPr>
                      <a:r>
                        <a:rPr lang="en-US" sz="1800" dirty="0" smtClean="0">
                          <a:solidFill>
                            <a:schemeClr val="tx1"/>
                          </a:solidFill>
                        </a:rPr>
                        <a:t>In the reverse direction, you can find that the first Rosh Hashanah moved forward too far, and the squished year is one day shorter even than a "</a:t>
                      </a:r>
                      <a:r>
                        <a:rPr lang="en-US" sz="1800" dirty="0" err="1" smtClean="0">
                          <a:solidFill>
                            <a:schemeClr val="tx1"/>
                          </a:solidFill>
                        </a:rPr>
                        <a:t>chaseirah</a:t>
                      </a:r>
                      <a:r>
                        <a:rPr lang="en-US" sz="1800" dirty="0" smtClean="0">
                          <a:solidFill>
                            <a:schemeClr val="tx1"/>
                          </a:solidFill>
                        </a:rPr>
                        <a:t>" - too short.</a:t>
                      </a:r>
                    </a:p>
                    <a:p>
                      <a:pPr marL="285750" indent="-285750">
                        <a:buFont typeface="Arial" panose="020B0604020202020204" pitchFamily="34" charset="0"/>
                        <a:buChar char="•"/>
                      </a:pPr>
                      <a:r>
                        <a:rPr lang="en-US" sz="1800" dirty="0" smtClean="0">
                          <a:solidFill>
                            <a:schemeClr val="tx1"/>
                          </a:solidFill>
                        </a:rPr>
                        <a:t>You fix it by moving the </a:t>
                      </a:r>
                      <a:r>
                        <a:rPr lang="en-US" sz="1800" i="1" dirty="0" smtClean="0">
                          <a:solidFill>
                            <a:schemeClr val="tx1"/>
                          </a:solidFill>
                        </a:rPr>
                        <a:t>second</a:t>
                      </a:r>
                      <a:r>
                        <a:rPr lang="en-US" sz="1800" dirty="0" smtClean="0">
                          <a:solidFill>
                            <a:schemeClr val="tx1"/>
                          </a:solidFill>
                        </a:rPr>
                        <a:t> Rosh Hashanah forward one day as well.</a:t>
                      </a:r>
                    </a:p>
                    <a:p>
                      <a:pPr marL="285750" indent="-285750">
                        <a:buFont typeface="Arial" panose="020B0604020202020204" pitchFamily="34" charset="0"/>
                        <a:buChar char="•"/>
                      </a:pPr>
                      <a:r>
                        <a:rPr lang="en-US" sz="1800" dirty="0" smtClean="0">
                          <a:solidFill>
                            <a:schemeClr val="tx1"/>
                          </a:solidFill>
                        </a:rPr>
                        <a:t>It turns out this also only happens in one case: a leap year (</a:t>
                      </a:r>
                      <a:r>
                        <a:rPr lang="he-IL" sz="1800" dirty="0" smtClean="0">
                          <a:solidFill>
                            <a:schemeClr val="tx1"/>
                          </a:solidFill>
                        </a:rPr>
                        <a:t>מעוברת</a:t>
                      </a:r>
                      <a:r>
                        <a:rPr lang="en-US" sz="1800" dirty="0" smtClean="0">
                          <a:solidFill>
                            <a:schemeClr val="tx1"/>
                          </a:solidFill>
                        </a:rPr>
                        <a:t>), and only when the second </a:t>
                      </a:r>
                      <a:r>
                        <a:rPr lang="en-US" sz="1800" dirty="0" err="1" smtClean="0">
                          <a:solidFill>
                            <a:schemeClr val="tx1"/>
                          </a:solidFill>
                        </a:rPr>
                        <a:t>molad</a:t>
                      </a:r>
                      <a:r>
                        <a:rPr lang="en-US" sz="1800" dirty="0" smtClean="0">
                          <a:solidFill>
                            <a:schemeClr val="tx1"/>
                          </a:solidFill>
                        </a:rPr>
                        <a:t> falls on Monday, after 15 hours, 589 </a:t>
                      </a:r>
                      <a:r>
                        <a:rPr lang="en-US" sz="1800" dirty="0" err="1" smtClean="0">
                          <a:solidFill>
                            <a:schemeClr val="tx1"/>
                          </a:solidFill>
                        </a:rPr>
                        <a:t>chalakim</a:t>
                      </a:r>
                      <a:r>
                        <a:rPr lang="en-US" sz="1800" dirty="0" smtClean="0">
                          <a:solidFill>
                            <a:schemeClr val="tx1"/>
                          </a:solidFill>
                        </a:rPr>
                        <a:t> (therefore called </a:t>
                      </a:r>
                      <a:r>
                        <a:rPr lang="he-IL" sz="1800" dirty="0" smtClean="0">
                          <a:solidFill>
                            <a:schemeClr val="tx1"/>
                          </a:solidFill>
                        </a:rPr>
                        <a:t>בט"ו תקפ"ט</a:t>
                      </a:r>
                      <a:r>
                        <a:rPr lang="en-US" sz="1800" dirty="0" smtClean="0">
                          <a:solidFill>
                            <a:schemeClr val="tx1"/>
                          </a:solidFill>
                        </a:rPr>
                        <a:t>). That</a:t>
                      </a:r>
                      <a:r>
                        <a:rPr lang="en-US" sz="1800" baseline="0" dirty="0" smtClean="0">
                          <a:solidFill>
                            <a:schemeClr val="tx1"/>
                          </a:solidFill>
                        </a:rPr>
                        <a:t> Rosh Hashanah</a:t>
                      </a:r>
                      <a:r>
                        <a:rPr lang="en-US" sz="1800" dirty="0" smtClean="0">
                          <a:solidFill>
                            <a:schemeClr val="tx1"/>
                          </a:solidFill>
                        </a:rPr>
                        <a:t> gets moved to Tuesday.</a:t>
                      </a:r>
                    </a:p>
                    <a:p>
                      <a:pPr marL="285750" indent="-285750">
                        <a:buFont typeface="Arial" panose="020B0604020202020204" pitchFamily="34" charset="0"/>
                        <a:buChar char="•"/>
                      </a:pPr>
                      <a:r>
                        <a:rPr lang="en-US" sz="1800" dirty="0" smtClean="0">
                          <a:solidFill>
                            <a:schemeClr val="tx1"/>
                          </a:solidFill>
                        </a:rPr>
                        <a:t>For the </a:t>
                      </a:r>
                      <a:r>
                        <a:rPr lang="en-US" sz="1800" i="1" dirty="0" smtClean="0">
                          <a:solidFill>
                            <a:schemeClr val="tx1"/>
                          </a:solidFill>
                        </a:rPr>
                        <a:t>first</a:t>
                      </a:r>
                      <a:r>
                        <a:rPr lang="en-US" sz="1800" i="0" baseline="0" dirty="0" smtClean="0">
                          <a:solidFill>
                            <a:schemeClr val="tx1"/>
                          </a:solidFill>
                        </a:rPr>
                        <a:t> Rosh Hashanah, the same</a:t>
                      </a:r>
                      <a:r>
                        <a:rPr lang="en-US" sz="1800" dirty="0" smtClean="0">
                          <a:solidFill>
                            <a:schemeClr val="tx1"/>
                          </a:solidFill>
                        </a:rPr>
                        <a:t>, but it would depend on </a:t>
                      </a:r>
                      <a:r>
                        <a:rPr lang="en-US" sz="1800" i="1" dirty="0" smtClean="0">
                          <a:solidFill>
                            <a:schemeClr val="tx1"/>
                          </a:solidFill>
                        </a:rPr>
                        <a:t>last year </a:t>
                      </a:r>
                      <a:r>
                        <a:rPr lang="en-US" sz="1800" i="0" dirty="0" smtClean="0">
                          <a:solidFill>
                            <a:schemeClr val="tx1"/>
                          </a:solidFill>
                        </a:rPr>
                        <a:t>being a leap year.</a:t>
                      </a:r>
                      <a:endParaRPr lang="en-US" sz="1800" dirty="0">
                        <a:solidFill>
                          <a:schemeClr val="tx1"/>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285750" indent="-285750">
                        <a:buFont typeface="Arial" panose="020B0604020202020204" pitchFamily="34" charset="0"/>
                        <a:buChar char="•"/>
                      </a:pPr>
                      <a:r>
                        <a:rPr lang="en-US" sz="1800" dirty="0" smtClean="0">
                          <a:solidFill>
                            <a:schemeClr val="tx1"/>
                          </a:solidFill>
                        </a:rPr>
                        <a:t>Not this year. It last happened Rosh Hashanah 5766 (at the end of 5765)</a:t>
                      </a:r>
                      <a:r>
                        <a:rPr lang="en-US" sz="1800" baseline="0" dirty="0" smtClean="0">
                          <a:solidFill>
                            <a:schemeClr val="tx1"/>
                          </a:solidFill>
                        </a:rPr>
                        <a:t> – and never again till the year 6000. It happens very rarely.</a:t>
                      </a:r>
                      <a:endParaRPr lang="en-US" sz="1800" b="1" dirty="0">
                        <a:solidFill>
                          <a:schemeClr val="tx1"/>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645848642"/>
                  </a:ext>
                </a:extLst>
              </a:tr>
            </a:tbl>
          </a:graphicData>
        </a:graphic>
      </p:graphicFrame>
    </p:spTree>
    <p:extLst>
      <p:ext uri="{BB962C8B-B14F-4D97-AF65-F5344CB8AC3E}">
        <p14:creationId xmlns:p14="http://schemas.microsoft.com/office/powerpoint/2010/main" val="324953900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a:t>
            </a:r>
            <a:r>
              <a:rPr lang="en-US" dirty="0" smtClean="0"/>
              <a:t>) </a:t>
            </a:r>
            <a:r>
              <a:rPr lang="en-US" dirty="0"/>
              <a:t>The four </a:t>
            </a:r>
            <a:r>
              <a:rPr lang="en-US" dirty="0" err="1"/>
              <a:t>dechiyos</a:t>
            </a:r>
            <a:r>
              <a:rPr lang="en-US" dirty="0"/>
              <a:t>, cont.</a:t>
            </a:r>
          </a:p>
        </p:txBody>
      </p:sp>
      <p:graphicFrame>
        <p:nvGraphicFramePr>
          <p:cNvPr id="4" name="Table 3"/>
          <p:cNvGraphicFramePr>
            <a:graphicFrameLocks noGrp="1"/>
          </p:cNvGraphicFramePr>
          <p:nvPr>
            <p:extLst>
              <p:ext uri="{D42A27DB-BD31-4B8C-83A1-F6EECF244321}">
                <p14:modId xmlns:p14="http://schemas.microsoft.com/office/powerpoint/2010/main" val="1697097281"/>
              </p:ext>
            </p:extLst>
          </p:nvPr>
        </p:nvGraphicFramePr>
        <p:xfrm>
          <a:off x="753036" y="1268737"/>
          <a:ext cx="7637928" cy="2931160"/>
        </p:xfrm>
        <a:graphic>
          <a:graphicData uri="http://schemas.openxmlformats.org/drawingml/2006/table">
            <a:tbl>
              <a:tblPr>
                <a:tableStyleId>{073A0DAA-6AF3-43AB-8588-CEC1D06C72B9}</a:tableStyleId>
              </a:tblPr>
              <a:tblGrid>
                <a:gridCol w="4132729">
                  <a:extLst>
                    <a:ext uri="{9D8B030D-6E8A-4147-A177-3AD203B41FA5}">
                      <a16:colId xmlns:a16="http://schemas.microsoft.com/office/drawing/2014/main" val="1323424614"/>
                    </a:ext>
                  </a:extLst>
                </a:gridCol>
                <a:gridCol w="3505199">
                  <a:extLst>
                    <a:ext uri="{9D8B030D-6E8A-4147-A177-3AD203B41FA5}">
                      <a16:colId xmlns:a16="http://schemas.microsoft.com/office/drawing/2014/main" val="2779719984"/>
                    </a:ext>
                  </a:extLst>
                </a:gridCol>
              </a:tblGrid>
              <a:tr h="37084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1800" dirty="0" smtClean="0">
                        <a:solidFill>
                          <a:schemeClr val="tx1"/>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800" b="1" dirty="0" smtClean="0"/>
                        <a:t>This year:</a:t>
                      </a: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68764761"/>
                  </a:ext>
                </a:extLst>
              </a:tr>
              <a:tr h="370840">
                <a:tc>
                  <a:txBody>
                    <a:bodyPr/>
                    <a:lstStyle/>
                    <a:p>
                      <a:pPr marL="285750" indent="-285750">
                        <a:buFont typeface="Arial" panose="020B0604020202020204" pitchFamily="34" charset="0"/>
                        <a:buChar char="•"/>
                      </a:pPr>
                      <a:r>
                        <a:rPr lang="en-US" sz="1800" dirty="0" smtClean="0">
                          <a:solidFill>
                            <a:schemeClr val="tx1"/>
                          </a:solidFill>
                        </a:rPr>
                        <a:t>After applying these four rules, where applicable, we have the day of the week for Rosh</a:t>
                      </a:r>
                      <a:r>
                        <a:rPr lang="en-US" sz="1800" baseline="0" dirty="0" smtClean="0">
                          <a:solidFill>
                            <a:schemeClr val="tx1"/>
                          </a:solidFill>
                        </a:rPr>
                        <a:t> </a:t>
                      </a:r>
                      <a:r>
                        <a:rPr lang="en-US" sz="1800" dirty="0" smtClean="0">
                          <a:solidFill>
                            <a:schemeClr val="tx1"/>
                          </a:solidFill>
                        </a:rPr>
                        <a:t>Hashanah, at both the beginning and the end of the year.</a:t>
                      </a:r>
                      <a:endParaRPr lang="en-US" sz="1800" dirty="0">
                        <a:solidFill>
                          <a:schemeClr val="tx1"/>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285750" indent="-285750">
                        <a:buFont typeface="Arial" panose="020B0604020202020204" pitchFamily="34" charset="0"/>
                        <a:buChar char="•"/>
                      </a:pPr>
                      <a:r>
                        <a:rPr lang="en-US" sz="1800" dirty="0" smtClean="0">
                          <a:solidFill>
                            <a:schemeClr val="tx1"/>
                          </a:solidFill>
                        </a:rPr>
                        <a:t>This year is a regular year (</a:t>
                      </a:r>
                      <a:r>
                        <a:rPr lang="he-IL" sz="1800" dirty="0" smtClean="0">
                          <a:solidFill>
                            <a:schemeClr val="tx1"/>
                          </a:solidFill>
                        </a:rPr>
                        <a:t>פשוטה</a:t>
                      </a:r>
                      <a:r>
                        <a:rPr lang="en-US" sz="1800" dirty="0" smtClean="0">
                          <a:solidFill>
                            <a:schemeClr val="tx1"/>
                          </a:solidFill>
                        </a:rPr>
                        <a:t>).</a:t>
                      </a:r>
                    </a:p>
                    <a:p>
                      <a:pPr marL="285750" indent="-285750">
                        <a:buFont typeface="Arial" panose="020B0604020202020204" pitchFamily="34" charset="0"/>
                        <a:buChar char="•"/>
                      </a:pPr>
                      <a:r>
                        <a:rPr lang="en-US" sz="1800" dirty="0" smtClean="0">
                          <a:solidFill>
                            <a:schemeClr val="tx1"/>
                          </a:solidFill>
                        </a:rPr>
                        <a:t>The first Rosh Hashanah (i.e., the first day of Rosh </a:t>
                      </a:r>
                      <a:r>
                        <a:rPr lang="en-US" sz="1800" dirty="0" err="1" smtClean="0">
                          <a:solidFill>
                            <a:schemeClr val="tx1"/>
                          </a:solidFill>
                        </a:rPr>
                        <a:t>Hashana</a:t>
                      </a:r>
                      <a:r>
                        <a:rPr lang="en-US" sz="1800" dirty="0" smtClean="0">
                          <a:solidFill>
                            <a:schemeClr val="tx1"/>
                          </a:solidFill>
                        </a:rPr>
                        <a:t>) this year ended up on Monday, the</a:t>
                      </a:r>
                      <a:r>
                        <a:rPr lang="en-US" sz="1800" baseline="0" dirty="0" smtClean="0">
                          <a:solidFill>
                            <a:schemeClr val="tx1"/>
                          </a:solidFill>
                        </a:rPr>
                        <a:t> one for the next year ended up on Shabbos, </a:t>
                      </a:r>
                      <a:r>
                        <a:rPr lang="en-US" sz="1800" dirty="0" smtClean="0">
                          <a:solidFill>
                            <a:schemeClr val="tx1"/>
                          </a:solidFill>
                        </a:rPr>
                        <a:t>so the</a:t>
                      </a:r>
                      <a:r>
                        <a:rPr lang="en-US" sz="1800" baseline="0" dirty="0" smtClean="0">
                          <a:solidFill>
                            <a:schemeClr val="tx1"/>
                          </a:solidFill>
                        </a:rPr>
                        <a:t> year</a:t>
                      </a:r>
                      <a:r>
                        <a:rPr lang="en-US" sz="1800" dirty="0" smtClean="0">
                          <a:solidFill>
                            <a:schemeClr val="tx1"/>
                          </a:solidFill>
                        </a:rPr>
                        <a:t> is </a:t>
                      </a:r>
                      <a:r>
                        <a:rPr lang="en-US" sz="1800" b="1" dirty="0" smtClean="0">
                          <a:solidFill>
                            <a:schemeClr val="tx1"/>
                          </a:solidFill>
                        </a:rPr>
                        <a:t>long</a:t>
                      </a:r>
                      <a:r>
                        <a:rPr lang="en-US" sz="1800" dirty="0" smtClean="0">
                          <a:solidFill>
                            <a:schemeClr val="tx1"/>
                          </a:solidFill>
                        </a:rPr>
                        <a:t> (</a:t>
                      </a:r>
                      <a:r>
                        <a:rPr lang="he-IL" sz="1800" b="1" dirty="0" smtClean="0">
                          <a:solidFill>
                            <a:schemeClr val="tx1"/>
                          </a:solidFill>
                        </a:rPr>
                        <a:t>שלימה</a:t>
                      </a:r>
                      <a:r>
                        <a:rPr lang="en-US" sz="1800" dirty="0" smtClean="0">
                          <a:solidFill>
                            <a:schemeClr val="tx1"/>
                          </a:solidFill>
                        </a:rPr>
                        <a:t>).</a:t>
                      </a:r>
                      <a:endParaRPr lang="en-US" sz="1800" b="1" dirty="0">
                        <a:solidFill>
                          <a:schemeClr val="tx1"/>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645848642"/>
                  </a:ext>
                </a:extLst>
              </a:tr>
            </a:tbl>
          </a:graphicData>
        </a:graphic>
      </p:graphicFrame>
    </p:spTree>
    <p:extLst>
      <p:ext uri="{BB962C8B-B14F-4D97-AF65-F5344CB8AC3E}">
        <p14:creationId xmlns:p14="http://schemas.microsoft.com/office/powerpoint/2010/main" val="56135333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lvl="0"/>
            <a:r>
              <a:rPr lang="en" dirty="0"/>
              <a:t>B</a:t>
            </a:r>
            <a:r>
              <a:rPr lang="en" dirty="0" smtClean="0"/>
              <a:t>) </a:t>
            </a:r>
            <a:r>
              <a:rPr lang="en" dirty="0"/>
              <a:t>Choosing the calendar</a:t>
            </a:r>
            <a:endParaRPr dirty="0"/>
          </a:p>
        </p:txBody>
      </p:sp>
      <p:sp>
        <p:nvSpPr>
          <p:cNvPr id="97" name="Google Shape;97;p2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a:spcBef>
                <a:spcPts val="1600"/>
              </a:spcBef>
              <a:buClr>
                <a:srgbClr val="000000"/>
              </a:buClr>
              <a:buFont typeface="Arial"/>
              <a:buAutoNum type="arabicParenR"/>
            </a:pPr>
            <a:r>
              <a:rPr lang="en-US" dirty="0" err="1" smtClean="0">
                <a:solidFill>
                  <a:srgbClr val="000000"/>
                </a:solidFill>
              </a:rPr>
              <a:t>Peshuta</a:t>
            </a:r>
            <a:r>
              <a:rPr lang="en-US" dirty="0" smtClean="0">
                <a:solidFill>
                  <a:srgbClr val="000000"/>
                </a:solidFill>
              </a:rPr>
              <a:t> </a:t>
            </a:r>
            <a:r>
              <a:rPr lang="en-US" dirty="0">
                <a:solidFill>
                  <a:srgbClr val="000000"/>
                </a:solidFill>
              </a:rPr>
              <a:t>or </a:t>
            </a:r>
            <a:r>
              <a:rPr lang="en-US" dirty="0" err="1">
                <a:solidFill>
                  <a:srgbClr val="000000"/>
                </a:solidFill>
              </a:rPr>
              <a:t>m’uberes</a:t>
            </a:r>
            <a:r>
              <a:rPr lang="en-US" dirty="0">
                <a:solidFill>
                  <a:srgbClr val="000000"/>
                </a:solidFill>
              </a:rPr>
              <a:t>?</a:t>
            </a:r>
          </a:p>
          <a:p>
            <a:pPr>
              <a:buClr>
                <a:srgbClr val="000000"/>
              </a:buClr>
              <a:buFont typeface="Arial"/>
              <a:buAutoNum type="arabicParenR"/>
            </a:pPr>
            <a:r>
              <a:rPr lang="en-US" dirty="0">
                <a:solidFill>
                  <a:srgbClr val="000000"/>
                </a:solidFill>
              </a:rPr>
              <a:t>Introduction – how to </a:t>
            </a:r>
            <a:r>
              <a:rPr lang="en-US" dirty="0" smtClean="0">
                <a:solidFill>
                  <a:srgbClr val="000000"/>
                </a:solidFill>
              </a:rPr>
              <a:t>calculate</a:t>
            </a:r>
            <a:r>
              <a:rPr lang="en-US" dirty="0">
                <a:solidFill>
                  <a:srgbClr val="000000"/>
                </a:solidFill>
              </a:rPr>
              <a:t> the </a:t>
            </a:r>
            <a:r>
              <a:rPr lang="en-US" dirty="0" err="1">
                <a:solidFill>
                  <a:srgbClr val="000000"/>
                </a:solidFill>
              </a:rPr>
              <a:t>molad</a:t>
            </a:r>
            <a:endParaRPr lang="en-US" dirty="0"/>
          </a:p>
          <a:p>
            <a:pPr marL="457200" lvl="0" indent="-342900" algn="l" rtl="0">
              <a:spcBef>
                <a:spcPts val="0"/>
              </a:spcBef>
              <a:spcAft>
                <a:spcPts val="0"/>
              </a:spcAft>
              <a:buClr>
                <a:srgbClr val="000000"/>
              </a:buClr>
              <a:buSzPts val="1800"/>
              <a:buAutoNum type="arabicParenR"/>
            </a:pPr>
            <a:r>
              <a:rPr lang="en" dirty="0" smtClean="0">
                <a:solidFill>
                  <a:srgbClr val="000000"/>
                </a:solidFill>
              </a:rPr>
              <a:t>Find </a:t>
            </a:r>
            <a:r>
              <a:rPr lang="en" dirty="0">
                <a:solidFill>
                  <a:srgbClr val="000000"/>
                </a:solidFill>
              </a:rPr>
              <a:t>the molad</a:t>
            </a:r>
            <a:br>
              <a:rPr lang="en" dirty="0">
                <a:solidFill>
                  <a:srgbClr val="000000"/>
                </a:solidFill>
              </a:rPr>
            </a:br>
            <a:r>
              <a:rPr lang="en" dirty="0">
                <a:solidFill>
                  <a:srgbClr val="000000"/>
                </a:solidFill>
              </a:rPr>
              <a:t>- for </a:t>
            </a:r>
            <a:r>
              <a:rPr lang="en" dirty="0" smtClean="0">
                <a:solidFill>
                  <a:srgbClr val="000000"/>
                </a:solidFill>
              </a:rPr>
              <a:t>Tishrei this </a:t>
            </a:r>
            <a:r>
              <a:rPr lang="en" dirty="0">
                <a:solidFill>
                  <a:srgbClr val="000000"/>
                </a:solidFill>
              </a:rPr>
              <a:t>year</a:t>
            </a:r>
            <a:br>
              <a:rPr lang="en" dirty="0">
                <a:solidFill>
                  <a:srgbClr val="000000"/>
                </a:solidFill>
              </a:rPr>
            </a:br>
            <a:r>
              <a:rPr lang="en" dirty="0">
                <a:solidFill>
                  <a:srgbClr val="000000"/>
                </a:solidFill>
              </a:rPr>
              <a:t>- and for next year</a:t>
            </a:r>
            <a:endParaRPr dirty="0">
              <a:solidFill>
                <a:srgbClr val="000000"/>
              </a:solidFill>
            </a:endParaRPr>
          </a:p>
          <a:p>
            <a:pPr marL="457200" lvl="0" indent="-342900" algn="l" rtl="0">
              <a:spcBef>
                <a:spcPts val="0"/>
              </a:spcBef>
              <a:spcAft>
                <a:spcPts val="0"/>
              </a:spcAft>
              <a:buClr>
                <a:srgbClr val="000000"/>
              </a:buClr>
              <a:buSzPts val="1800"/>
              <a:buAutoNum type="arabicParenR"/>
            </a:pPr>
            <a:r>
              <a:rPr lang="en-US" dirty="0" smtClean="0">
                <a:solidFill>
                  <a:srgbClr val="000000"/>
                </a:solidFill>
              </a:rPr>
              <a:t>Find Rosh Hashanah - t</a:t>
            </a:r>
            <a:r>
              <a:rPr lang="en" dirty="0" smtClean="0">
                <a:solidFill>
                  <a:srgbClr val="000000"/>
                </a:solidFill>
              </a:rPr>
              <a:t>he </a:t>
            </a:r>
            <a:r>
              <a:rPr lang="en" dirty="0">
                <a:solidFill>
                  <a:srgbClr val="000000"/>
                </a:solidFill>
              </a:rPr>
              <a:t>four dechiyos</a:t>
            </a:r>
            <a:endParaRPr dirty="0">
              <a:solidFill>
                <a:srgbClr val="000000"/>
              </a:solidFill>
            </a:endParaRPr>
          </a:p>
          <a:p>
            <a:pPr>
              <a:buClr>
                <a:srgbClr val="000000"/>
              </a:buClr>
              <a:buFont typeface="Arial"/>
              <a:buAutoNum type="arabicParenR"/>
            </a:pPr>
            <a:r>
              <a:rPr lang="en-US" dirty="0">
                <a:solidFill>
                  <a:srgbClr val="000000"/>
                </a:solidFill>
              </a:rPr>
              <a:t>Choose the calendar</a:t>
            </a:r>
            <a:br>
              <a:rPr lang="en-US" dirty="0">
                <a:solidFill>
                  <a:srgbClr val="000000"/>
                </a:solidFill>
              </a:rPr>
            </a:br>
            <a:r>
              <a:rPr lang="en-US" dirty="0">
                <a:solidFill>
                  <a:srgbClr val="000000"/>
                </a:solidFill>
              </a:rPr>
              <a:t>- The </a:t>
            </a:r>
            <a:r>
              <a:rPr lang="en-US" dirty="0" err="1">
                <a:solidFill>
                  <a:srgbClr val="000000"/>
                </a:solidFill>
              </a:rPr>
              <a:t>Kevius</a:t>
            </a:r>
            <a:r>
              <a:rPr lang="en-US" dirty="0">
                <a:solidFill>
                  <a:srgbClr val="000000"/>
                </a:solidFill>
              </a:rPr>
              <a:t> page</a:t>
            </a:r>
            <a:br>
              <a:rPr lang="en-US" dirty="0">
                <a:solidFill>
                  <a:srgbClr val="000000"/>
                </a:solidFill>
              </a:rPr>
            </a:br>
            <a:r>
              <a:rPr lang="en-US" dirty="0">
                <a:solidFill>
                  <a:srgbClr val="000000"/>
                </a:solidFill>
              </a:rPr>
              <a:t>- Find this year’s calendar</a:t>
            </a:r>
          </a:p>
        </p:txBody>
      </p:sp>
    </p:spTree>
    <p:extLst>
      <p:ext uri="{BB962C8B-B14F-4D97-AF65-F5344CB8AC3E}">
        <p14:creationId xmlns:p14="http://schemas.microsoft.com/office/powerpoint/2010/main" val="30808555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mph" presetSubtype="0" nodeType="clickEffect">
                                  <p:stCondLst>
                                    <p:cond delay="0"/>
                                  </p:stCondLst>
                                  <p:endCondLst>
                                    <p:cond evt="onNext" delay="0">
                                      <p:tgtEl>
                                        <p:sldTgt/>
                                      </p:tgtEl>
                                    </p:cond>
                                  </p:endCondLst>
                                  <p:childTnLst>
                                    <p:set>
                                      <p:cBhvr override="childStyle">
                                        <p:cTn id="6" dur="indefinite"/>
                                        <p:tgtEl>
                                          <p:spTgt spid="97">
                                            <p:txEl>
                                              <p:pRg st="4" end="4"/>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Choose the calendar</a:t>
            </a:r>
            <a:endParaRPr dirty="0"/>
          </a:p>
        </p:txBody>
      </p:sp>
      <p:sp>
        <p:nvSpPr>
          <p:cNvPr id="97" name="Google Shape;97;p20"/>
          <p:cNvSpPr txBox="1">
            <a:spLocks noGrp="1"/>
          </p:cNvSpPr>
          <p:nvPr>
            <p:ph type="body" idx="1"/>
          </p:nvPr>
        </p:nvSpPr>
        <p:spPr>
          <a:xfrm>
            <a:off x="311700" y="1152475"/>
            <a:ext cx="4269265" cy="3416400"/>
          </a:xfrm>
          <a:prstGeom prst="rect">
            <a:avLst/>
          </a:prstGeom>
        </p:spPr>
        <p:txBody>
          <a:bodyPr spcFirstLastPara="1" wrap="square" lIns="91425" tIns="91425" rIns="91425" bIns="91425" anchor="t" anchorCtr="0">
            <a:noAutofit/>
          </a:bodyPr>
          <a:lstStyle/>
          <a:p>
            <a:pPr>
              <a:spcBef>
                <a:spcPts val="1600"/>
              </a:spcBef>
              <a:buClr>
                <a:srgbClr val="000000"/>
              </a:buClr>
            </a:pPr>
            <a:r>
              <a:rPr lang="en-US" dirty="0">
                <a:solidFill>
                  <a:schemeClr val="tx1"/>
                </a:solidFill>
              </a:rPr>
              <a:t>We can now </a:t>
            </a:r>
            <a:r>
              <a:rPr lang="en-US" dirty="0" smtClean="0">
                <a:solidFill>
                  <a:schemeClr val="tx1"/>
                </a:solidFill>
              </a:rPr>
              <a:t>choose the </a:t>
            </a:r>
            <a:r>
              <a:rPr lang="en-US" dirty="0">
                <a:solidFill>
                  <a:schemeClr val="tx1"/>
                </a:solidFill>
              </a:rPr>
              <a:t>calendar for the </a:t>
            </a:r>
            <a:r>
              <a:rPr lang="en-US" dirty="0" smtClean="0">
                <a:solidFill>
                  <a:schemeClr val="tx1"/>
                </a:solidFill>
              </a:rPr>
              <a:t>year</a:t>
            </a:r>
            <a:r>
              <a:rPr lang="en-US" dirty="0">
                <a:solidFill>
                  <a:schemeClr val="tx1"/>
                </a:solidFill>
              </a:rPr>
              <a:t>. </a:t>
            </a:r>
            <a:endParaRPr lang="en-US" dirty="0" smtClean="0">
              <a:solidFill>
                <a:schemeClr val="tx1"/>
              </a:solidFill>
            </a:endParaRPr>
          </a:p>
          <a:p>
            <a:pPr>
              <a:spcBef>
                <a:spcPts val="1600"/>
              </a:spcBef>
              <a:buClr>
                <a:srgbClr val="000000"/>
              </a:buClr>
            </a:pPr>
            <a:r>
              <a:rPr lang="en-US" dirty="0" smtClean="0">
                <a:solidFill>
                  <a:schemeClr val="tx1"/>
                </a:solidFill>
              </a:rPr>
              <a:t>It turns out there are only fourteen possible calendars, total: seven for regular years, seven for </a:t>
            </a:r>
            <a:r>
              <a:rPr lang="en-US" dirty="0">
                <a:solidFill>
                  <a:schemeClr val="tx1"/>
                </a:solidFill>
              </a:rPr>
              <a:t>leap</a:t>
            </a:r>
            <a:r>
              <a:rPr lang="en-US" dirty="0" smtClean="0">
                <a:solidFill>
                  <a:schemeClr val="tx1"/>
                </a:solidFill>
              </a:rPr>
              <a:t> years.</a:t>
            </a:r>
            <a:endParaRPr lang="en" dirty="0">
              <a:solidFill>
                <a:srgbClr val="000000"/>
              </a:solidFill>
            </a:endParaRPr>
          </a:p>
          <a:p>
            <a:pPr>
              <a:spcBef>
                <a:spcPts val="1600"/>
              </a:spcBef>
              <a:buClr>
                <a:srgbClr val="000000"/>
              </a:buClr>
            </a:pPr>
            <a:r>
              <a:rPr lang="en-US" dirty="0">
                <a:solidFill>
                  <a:schemeClr val="tx1"/>
                </a:solidFill>
              </a:rPr>
              <a:t>To help </a:t>
            </a:r>
            <a:r>
              <a:rPr lang="en-US" dirty="0" smtClean="0">
                <a:solidFill>
                  <a:schemeClr val="tx1"/>
                </a:solidFill>
              </a:rPr>
              <a:t>visualize this, this is a chart in the Tur, Orach </a:t>
            </a:r>
            <a:r>
              <a:rPr lang="en-US" dirty="0">
                <a:solidFill>
                  <a:schemeClr val="tx1"/>
                </a:solidFill>
              </a:rPr>
              <a:t>Chaim, 428</a:t>
            </a:r>
            <a:r>
              <a:rPr lang="en-US" dirty="0" smtClean="0">
                <a:solidFill>
                  <a:schemeClr val="tx1"/>
                </a:solidFill>
              </a:rPr>
              <a:t>.</a:t>
            </a:r>
            <a:br>
              <a:rPr lang="en-US" dirty="0" smtClean="0">
                <a:solidFill>
                  <a:schemeClr val="tx1"/>
                </a:solidFill>
              </a:rPr>
            </a:br>
            <a:endParaRPr lang="en-US" dirty="0" smtClean="0">
              <a:solidFill>
                <a:schemeClr val="tx1"/>
              </a:solidFill>
            </a:endParaRPr>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12841" r="7775"/>
          <a:stretch/>
        </p:blipFill>
        <p:spPr>
          <a:xfrm>
            <a:off x="4508910" y="-98612"/>
            <a:ext cx="3148315" cy="5242112"/>
          </a:xfrm>
          <a:prstGeom prst="rect">
            <a:avLst/>
          </a:prstGeom>
        </p:spPr>
      </p:pic>
    </p:spTree>
    <p:extLst>
      <p:ext uri="{BB962C8B-B14F-4D97-AF65-F5344CB8AC3E}">
        <p14:creationId xmlns:p14="http://schemas.microsoft.com/office/powerpoint/2010/main" val="50100703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Choose the calendar – the Keviyus page</a:t>
            </a:r>
            <a:endParaRPr dirty="0"/>
          </a:p>
        </p:txBody>
      </p:sp>
      <p:sp>
        <p:nvSpPr>
          <p:cNvPr id="97" name="Google Shape;97;p2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a:buClr>
                <a:srgbClr val="000000"/>
              </a:buClr>
            </a:pPr>
            <a:r>
              <a:rPr lang="en-US" smtClean="0">
                <a:solidFill>
                  <a:schemeClr val="tx1"/>
                </a:solidFill>
              </a:rPr>
              <a:t>A </a:t>
            </a:r>
            <a:r>
              <a:rPr lang="en-US" dirty="0" smtClean="0">
                <a:solidFill>
                  <a:schemeClr val="tx1"/>
                </a:solidFill>
              </a:rPr>
              <a:t>maybe fancier version of that chart:</a:t>
            </a:r>
            <a:endParaRPr lang="en" dirty="0">
              <a:solidFill>
                <a:srgbClr val="000000"/>
              </a:solidFill>
            </a:endParaRPr>
          </a:p>
        </p:txBody>
      </p:sp>
      <p:pic>
        <p:nvPicPr>
          <p:cNvPr id="2" name="Picture 1"/>
          <p:cNvPicPr>
            <a:picLocks noChangeAspect="1"/>
          </p:cNvPicPr>
          <p:nvPr/>
        </p:nvPicPr>
        <p:blipFill>
          <a:blip r:embed="rId3"/>
          <a:stretch>
            <a:fillRect/>
          </a:stretch>
        </p:blipFill>
        <p:spPr>
          <a:xfrm>
            <a:off x="1480230" y="1634054"/>
            <a:ext cx="5843858" cy="3215851"/>
          </a:xfrm>
          <a:prstGeom prst="rect">
            <a:avLst/>
          </a:prstGeom>
        </p:spPr>
      </p:pic>
    </p:spTree>
    <p:extLst>
      <p:ext uri="{BB962C8B-B14F-4D97-AF65-F5344CB8AC3E}">
        <p14:creationId xmlns:p14="http://schemas.microsoft.com/office/powerpoint/2010/main" val="146760169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lvl="0"/>
            <a:r>
              <a:rPr lang="en" dirty="0"/>
              <a:t>B</a:t>
            </a:r>
            <a:r>
              <a:rPr lang="en" dirty="0" smtClean="0"/>
              <a:t>) </a:t>
            </a:r>
            <a:r>
              <a:rPr lang="en" dirty="0"/>
              <a:t>Choosing the calendar</a:t>
            </a:r>
            <a:endParaRPr dirty="0"/>
          </a:p>
        </p:txBody>
      </p:sp>
      <p:sp>
        <p:nvSpPr>
          <p:cNvPr id="97" name="Google Shape;97;p2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a:spcBef>
                <a:spcPts val="1600"/>
              </a:spcBef>
              <a:buClr>
                <a:srgbClr val="000000"/>
              </a:buClr>
              <a:buFont typeface="Arial"/>
              <a:buAutoNum type="arabicParenR"/>
            </a:pPr>
            <a:r>
              <a:rPr lang="en-US" dirty="0" err="1" smtClean="0">
                <a:solidFill>
                  <a:srgbClr val="000000"/>
                </a:solidFill>
              </a:rPr>
              <a:t>Peshuta</a:t>
            </a:r>
            <a:r>
              <a:rPr lang="en-US" dirty="0" smtClean="0">
                <a:solidFill>
                  <a:srgbClr val="000000"/>
                </a:solidFill>
              </a:rPr>
              <a:t> </a:t>
            </a:r>
            <a:r>
              <a:rPr lang="en-US" dirty="0">
                <a:solidFill>
                  <a:srgbClr val="000000"/>
                </a:solidFill>
              </a:rPr>
              <a:t>or </a:t>
            </a:r>
            <a:r>
              <a:rPr lang="en-US" dirty="0" err="1">
                <a:solidFill>
                  <a:srgbClr val="000000"/>
                </a:solidFill>
              </a:rPr>
              <a:t>m’uberes</a:t>
            </a:r>
            <a:r>
              <a:rPr lang="en-US" dirty="0">
                <a:solidFill>
                  <a:srgbClr val="000000"/>
                </a:solidFill>
              </a:rPr>
              <a:t>?</a:t>
            </a:r>
          </a:p>
          <a:p>
            <a:pPr>
              <a:buClr>
                <a:srgbClr val="000000"/>
              </a:buClr>
              <a:buFont typeface="Arial"/>
              <a:buAutoNum type="arabicParenR"/>
            </a:pPr>
            <a:r>
              <a:rPr lang="en-US" dirty="0">
                <a:solidFill>
                  <a:srgbClr val="000000"/>
                </a:solidFill>
              </a:rPr>
              <a:t>Introduction – how to </a:t>
            </a:r>
            <a:r>
              <a:rPr lang="en-US" dirty="0" smtClean="0">
                <a:solidFill>
                  <a:srgbClr val="000000"/>
                </a:solidFill>
              </a:rPr>
              <a:t>calculate</a:t>
            </a:r>
            <a:r>
              <a:rPr lang="en-US" dirty="0">
                <a:solidFill>
                  <a:srgbClr val="000000"/>
                </a:solidFill>
              </a:rPr>
              <a:t> the </a:t>
            </a:r>
            <a:r>
              <a:rPr lang="en-US" dirty="0" err="1">
                <a:solidFill>
                  <a:srgbClr val="000000"/>
                </a:solidFill>
              </a:rPr>
              <a:t>molad</a:t>
            </a:r>
            <a:endParaRPr lang="en-US" dirty="0"/>
          </a:p>
          <a:p>
            <a:pPr marL="457200" lvl="0" indent="-342900" algn="l" rtl="0">
              <a:spcBef>
                <a:spcPts val="0"/>
              </a:spcBef>
              <a:spcAft>
                <a:spcPts val="0"/>
              </a:spcAft>
              <a:buClr>
                <a:srgbClr val="000000"/>
              </a:buClr>
              <a:buSzPts val="1800"/>
              <a:buAutoNum type="arabicParenR"/>
            </a:pPr>
            <a:r>
              <a:rPr lang="en" dirty="0" smtClean="0">
                <a:solidFill>
                  <a:srgbClr val="000000"/>
                </a:solidFill>
              </a:rPr>
              <a:t>Find </a:t>
            </a:r>
            <a:r>
              <a:rPr lang="en" dirty="0">
                <a:solidFill>
                  <a:srgbClr val="000000"/>
                </a:solidFill>
              </a:rPr>
              <a:t>the molad</a:t>
            </a:r>
            <a:br>
              <a:rPr lang="en" dirty="0">
                <a:solidFill>
                  <a:srgbClr val="000000"/>
                </a:solidFill>
              </a:rPr>
            </a:br>
            <a:r>
              <a:rPr lang="en" dirty="0">
                <a:solidFill>
                  <a:srgbClr val="000000"/>
                </a:solidFill>
              </a:rPr>
              <a:t>- for </a:t>
            </a:r>
            <a:r>
              <a:rPr lang="en" dirty="0" smtClean="0">
                <a:solidFill>
                  <a:srgbClr val="000000"/>
                </a:solidFill>
              </a:rPr>
              <a:t>Tishrei this </a:t>
            </a:r>
            <a:r>
              <a:rPr lang="en" dirty="0">
                <a:solidFill>
                  <a:srgbClr val="000000"/>
                </a:solidFill>
              </a:rPr>
              <a:t>year</a:t>
            </a:r>
            <a:br>
              <a:rPr lang="en" dirty="0">
                <a:solidFill>
                  <a:srgbClr val="000000"/>
                </a:solidFill>
              </a:rPr>
            </a:br>
            <a:r>
              <a:rPr lang="en" dirty="0">
                <a:solidFill>
                  <a:srgbClr val="000000"/>
                </a:solidFill>
              </a:rPr>
              <a:t>- and for next year</a:t>
            </a:r>
            <a:endParaRPr dirty="0">
              <a:solidFill>
                <a:srgbClr val="000000"/>
              </a:solidFill>
            </a:endParaRPr>
          </a:p>
          <a:p>
            <a:pPr marL="457200" lvl="0" indent="-342900" algn="l" rtl="0">
              <a:spcBef>
                <a:spcPts val="0"/>
              </a:spcBef>
              <a:spcAft>
                <a:spcPts val="0"/>
              </a:spcAft>
              <a:buClr>
                <a:srgbClr val="000000"/>
              </a:buClr>
              <a:buSzPts val="1800"/>
              <a:buAutoNum type="arabicParenR"/>
            </a:pPr>
            <a:r>
              <a:rPr lang="en-US" dirty="0" smtClean="0">
                <a:solidFill>
                  <a:srgbClr val="000000"/>
                </a:solidFill>
              </a:rPr>
              <a:t>Find Rosh Hashanah - t</a:t>
            </a:r>
            <a:r>
              <a:rPr lang="en" dirty="0" smtClean="0">
                <a:solidFill>
                  <a:srgbClr val="000000"/>
                </a:solidFill>
              </a:rPr>
              <a:t>he </a:t>
            </a:r>
            <a:r>
              <a:rPr lang="en" dirty="0">
                <a:solidFill>
                  <a:srgbClr val="000000"/>
                </a:solidFill>
              </a:rPr>
              <a:t>four dechiyos</a:t>
            </a:r>
            <a:endParaRPr dirty="0">
              <a:solidFill>
                <a:srgbClr val="000000"/>
              </a:solidFill>
            </a:endParaRPr>
          </a:p>
          <a:p>
            <a:pPr>
              <a:buClr>
                <a:srgbClr val="000000"/>
              </a:buClr>
              <a:buFont typeface="Arial"/>
              <a:buAutoNum type="arabicParenR"/>
            </a:pPr>
            <a:r>
              <a:rPr lang="en-US" dirty="0" smtClean="0">
                <a:solidFill>
                  <a:srgbClr val="000000"/>
                </a:solidFill>
              </a:rPr>
              <a:t>Choose </a:t>
            </a:r>
            <a:r>
              <a:rPr lang="en-US" dirty="0">
                <a:solidFill>
                  <a:srgbClr val="000000"/>
                </a:solidFill>
              </a:rPr>
              <a:t>the </a:t>
            </a:r>
            <a:r>
              <a:rPr lang="en-US" dirty="0" smtClean="0">
                <a:solidFill>
                  <a:srgbClr val="000000"/>
                </a:solidFill>
              </a:rPr>
              <a:t>calendar</a:t>
            </a:r>
            <a:br>
              <a:rPr lang="en-US" dirty="0" smtClean="0">
                <a:solidFill>
                  <a:srgbClr val="000000"/>
                </a:solidFill>
              </a:rPr>
            </a:br>
            <a:r>
              <a:rPr lang="en-US" dirty="0" smtClean="0">
                <a:solidFill>
                  <a:srgbClr val="000000"/>
                </a:solidFill>
              </a:rPr>
              <a:t>- The </a:t>
            </a:r>
            <a:r>
              <a:rPr lang="en-US" dirty="0" err="1" smtClean="0">
                <a:solidFill>
                  <a:srgbClr val="000000"/>
                </a:solidFill>
              </a:rPr>
              <a:t>Kevius</a:t>
            </a:r>
            <a:r>
              <a:rPr lang="en-US" dirty="0" smtClean="0">
                <a:solidFill>
                  <a:srgbClr val="000000"/>
                </a:solidFill>
              </a:rPr>
              <a:t> page</a:t>
            </a:r>
            <a:br>
              <a:rPr lang="en-US" dirty="0" smtClean="0">
                <a:solidFill>
                  <a:srgbClr val="000000"/>
                </a:solidFill>
              </a:rPr>
            </a:br>
            <a:r>
              <a:rPr lang="en-US" dirty="0" smtClean="0">
                <a:solidFill>
                  <a:srgbClr val="000000"/>
                </a:solidFill>
              </a:rPr>
              <a:t>- Find this year’s calendar</a:t>
            </a:r>
            <a:endParaRPr lang="en-US" dirty="0">
              <a:solidFill>
                <a:srgbClr val="000000"/>
              </a:solidFill>
            </a:endParaRPr>
          </a:p>
        </p:txBody>
      </p:sp>
    </p:spTree>
    <p:extLst>
      <p:ext uri="{BB962C8B-B14F-4D97-AF65-F5344CB8AC3E}">
        <p14:creationId xmlns:p14="http://schemas.microsoft.com/office/powerpoint/2010/main" val="2746650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mph" presetSubtype="0" nodeType="clickEffect">
                                  <p:stCondLst>
                                    <p:cond delay="0"/>
                                  </p:stCondLst>
                                  <p:endCondLst>
                                    <p:cond evt="onNext" delay="0">
                                      <p:tgtEl>
                                        <p:sldTgt/>
                                      </p:tgtEl>
                                    </p:cond>
                                  </p:endCondLst>
                                  <p:childTnLst>
                                    <p:set>
                                      <p:cBhvr override="childStyle">
                                        <p:cTn id="6" dur="indefinite"/>
                                        <p:tgtEl>
                                          <p:spTgt spid="97">
                                            <p:txEl>
                                              <p:pRg st="4" end="4"/>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 dirty="0" smtClean="0"/>
              <a:t>Choose the calendar – </a:t>
            </a:r>
            <a:r>
              <a:rPr lang="en" dirty="0"/>
              <a:t>find </a:t>
            </a:r>
            <a:r>
              <a:rPr lang="en" dirty="0" smtClean="0"/>
              <a:t>this year’s calendar</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377402882"/>
              </p:ext>
            </p:extLst>
          </p:nvPr>
        </p:nvGraphicFramePr>
        <p:xfrm>
          <a:off x="753036" y="1017725"/>
          <a:ext cx="7637928" cy="3845560"/>
        </p:xfrm>
        <a:graphic>
          <a:graphicData uri="http://schemas.openxmlformats.org/drawingml/2006/table">
            <a:tbl>
              <a:tblPr>
                <a:tableStyleId>{073A0DAA-6AF3-43AB-8588-CEC1D06C72B9}</a:tableStyleId>
              </a:tblPr>
              <a:tblGrid>
                <a:gridCol w="4258235">
                  <a:extLst>
                    <a:ext uri="{9D8B030D-6E8A-4147-A177-3AD203B41FA5}">
                      <a16:colId xmlns:a16="http://schemas.microsoft.com/office/drawing/2014/main" val="1323424614"/>
                    </a:ext>
                  </a:extLst>
                </a:gridCol>
                <a:gridCol w="3379693">
                  <a:extLst>
                    <a:ext uri="{9D8B030D-6E8A-4147-A177-3AD203B41FA5}">
                      <a16:colId xmlns:a16="http://schemas.microsoft.com/office/drawing/2014/main" val="2779719984"/>
                    </a:ext>
                  </a:extLst>
                </a:gridCol>
              </a:tblGrid>
              <a:tr h="370840">
                <a:tc>
                  <a:txBody>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lang="en-US" sz="1800" dirty="0" smtClean="0">
                        <a:solidFill>
                          <a:schemeClr val="tx1"/>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r>
                        <a:rPr lang="en-US" sz="1800" b="1" dirty="0" smtClean="0"/>
                        <a:t>This year:</a:t>
                      </a: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68764761"/>
                  </a:ext>
                </a:extLst>
              </a:tr>
              <a:tr h="370840">
                <a:tc>
                  <a:txBody>
                    <a:bodyPr/>
                    <a:lstStyle/>
                    <a:p>
                      <a:pPr marL="285750" indent="-285750">
                        <a:buFont typeface="Arial" panose="020B0604020202020204" pitchFamily="34" charset="0"/>
                        <a:buChar char="•"/>
                      </a:pPr>
                      <a:r>
                        <a:rPr lang="en-US" sz="1800" dirty="0" smtClean="0">
                          <a:solidFill>
                            <a:schemeClr val="tx1"/>
                          </a:solidFill>
                        </a:rPr>
                        <a:t>There</a:t>
                      </a:r>
                      <a:r>
                        <a:rPr lang="en-US" sz="1800" baseline="0" dirty="0" smtClean="0">
                          <a:solidFill>
                            <a:schemeClr val="tx1"/>
                          </a:solidFill>
                        </a:rPr>
                        <a:t> a</a:t>
                      </a:r>
                      <a:r>
                        <a:rPr lang="en-US" sz="1800" dirty="0" smtClean="0">
                          <a:solidFill>
                            <a:schemeClr val="tx1"/>
                          </a:solidFill>
                        </a:rPr>
                        <a:t>re only 14 choices, 7 for regular years, 7 for leap years.</a:t>
                      </a:r>
                    </a:p>
                    <a:p>
                      <a:pPr marL="285750" indent="-285750">
                        <a:buFont typeface="Arial" panose="020B0604020202020204" pitchFamily="34" charset="0"/>
                        <a:buChar char="•"/>
                      </a:pPr>
                      <a:r>
                        <a:rPr lang="en-US" sz="1800" dirty="0" smtClean="0">
                          <a:solidFill>
                            <a:schemeClr val="tx1"/>
                          </a:solidFill>
                        </a:rPr>
                        <a:t>First choose the correct side - regular or leap year. Resize so all 7 for that side are visible.</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285750" indent="-285750" rtl="0">
                        <a:buFont typeface="Arial" panose="020B0604020202020204" pitchFamily="34" charset="0"/>
                        <a:buChar char="•"/>
                      </a:pPr>
                      <a:r>
                        <a:rPr lang="en-US" sz="1800" dirty="0" smtClean="0"/>
                        <a:t>This year is a regular year. If the page header is </a:t>
                      </a:r>
                      <a:r>
                        <a:rPr lang="he-IL" sz="1800" dirty="0" smtClean="0"/>
                        <a:t>מעוברת</a:t>
                      </a:r>
                      <a:r>
                        <a:rPr lang="en-US" sz="1800" dirty="0" smtClean="0"/>
                        <a:t>, click on the central pane and scroll right, or click the “</a:t>
                      </a:r>
                      <a:r>
                        <a:rPr lang="he-IL" sz="1800" dirty="0" smtClean="0"/>
                        <a:t>פשוטה</a:t>
                      </a:r>
                      <a:r>
                        <a:rPr lang="en-US" sz="1800" dirty="0" smtClean="0"/>
                        <a:t>” button.</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645848642"/>
                  </a:ext>
                </a:extLst>
              </a:tr>
              <a:tr h="370840">
                <a:tc>
                  <a:txBody>
                    <a:bodyPr/>
                    <a:lstStyle/>
                    <a:p>
                      <a:pPr marL="285750" indent="-285750">
                        <a:lnSpc>
                          <a:spcPct val="100000"/>
                        </a:lnSpc>
                        <a:buFont typeface="Arial" panose="020B0604020202020204" pitchFamily="34" charset="0"/>
                        <a:buChar char="•"/>
                      </a:pPr>
                      <a:r>
                        <a:rPr lang="en-US" sz="1800" dirty="0" smtClean="0">
                          <a:solidFill>
                            <a:schemeClr val="tx1"/>
                          </a:solidFill>
                        </a:rPr>
                        <a:t>Choose the correct calendar from those seven.</a:t>
                      </a:r>
                    </a:p>
                    <a:p>
                      <a:pPr marL="285750" lvl="1" indent="-285750">
                        <a:lnSpc>
                          <a:spcPct val="100000"/>
                        </a:lnSpc>
                        <a:spcBef>
                          <a:spcPts val="0"/>
                        </a:spcBef>
                        <a:buFont typeface="Arial" panose="020B0604020202020204" pitchFamily="34" charset="0"/>
                        <a:buChar char="•"/>
                      </a:pPr>
                      <a:r>
                        <a:rPr lang="en-US" sz="1800" dirty="0" smtClean="0">
                          <a:solidFill>
                            <a:schemeClr val="tx1"/>
                          </a:solidFill>
                        </a:rPr>
                        <a:t>The first letter in the title at the top is the </a:t>
                      </a:r>
                      <a:r>
                        <a:rPr lang="en-US" sz="1800" i="1" dirty="0" smtClean="0">
                          <a:solidFill>
                            <a:schemeClr val="tx1"/>
                          </a:solidFill>
                        </a:rPr>
                        <a:t>day of the week of the initial Rosh Hashanah</a:t>
                      </a:r>
                      <a:r>
                        <a:rPr lang="en-US" sz="1800" dirty="0" smtClean="0">
                          <a:solidFill>
                            <a:schemeClr val="tx1"/>
                          </a:solidFill>
                        </a:rPr>
                        <a:t>.</a:t>
                      </a:r>
                    </a:p>
                    <a:p>
                      <a:pPr marL="285750" lvl="1" indent="-285750">
                        <a:lnSpc>
                          <a:spcPct val="100000"/>
                        </a:lnSpc>
                        <a:spcBef>
                          <a:spcPts val="0"/>
                        </a:spcBef>
                        <a:buFont typeface="Arial" panose="020B0604020202020204" pitchFamily="34" charset="0"/>
                        <a:buChar char="•"/>
                      </a:pPr>
                      <a:r>
                        <a:rPr lang="en-US" sz="1800" dirty="0" smtClean="0">
                          <a:solidFill>
                            <a:schemeClr val="tx1"/>
                          </a:solidFill>
                        </a:rPr>
                        <a:t>The second is “</a:t>
                      </a:r>
                      <a:r>
                        <a:rPr lang="he-IL" sz="1800" dirty="0" smtClean="0">
                          <a:solidFill>
                            <a:schemeClr val="tx1"/>
                          </a:solidFill>
                        </a:rPr>
                        <a:t>ח</a:t>
                      </a:r>
                      <a:r>
                        <a:rPr lang="en-US" sz="1800" dirty="0" smtClean="0">
                          <a:solidFill>
                            <a:schemeClr val="tx1"/>
                          </a:solidFill>
                        </a:rPr>
                        <a:t>” for </a:t>
                      </a:r>
                      <a:r>
                        <a:rPr lang="en-US" sz="1800" dirty="0" err="1" smtClean="0">
                          <a:solidFill>
                            <a:schemeClr val="tx1"/>
                          </a:solidFill>
                        </a:rPr>
                        <a:t>chaseirah</a:t>
                      </a:r>
                      <a:r>
                        <a:rPr lang="en-US" sz="1800" dirty="0" smtClean="0">
                          <a:solidFill>
                            <a:schemeClr val="tx1"/>
                          </a:solidFill>
                        </a:rPr>
                        <a:t>, “</a:t>
                      </a:r>
                      <a:r>
                        <a:rPr lang="he-IL" sz="1800" dirty="0" smtClean="0">
                          <a:solidFill>
                            <a:schemeClr val="tx1"/>
                          </a:solidFill>
                        </a:rPr>
                        <a:t>כ</a:t>
                      </a:r>
                      <a:r>
                        <a:rPr lang="en-US" sz="1800" dirty="0" smtClean="0">
                          <a:solidFill>
                            <a:schemeClr val="tx1"/>
                          </a:solidFill>
                        </a:rPr>
                        <a:t>”</a:t>
                      </a:r>
                      <a:r>
                        <a:rPr lang="en-US" sz="1800" baseline="0" dirty="0" smtClean="0">
                          <a:solidFill>
                            <a:schemeClr val="tx1"/>
                          </a:solidFill>
                        </a:rPr>
                        <a:t> </a:t>
                      </a:r>
                      <a:r>
                        <a:rPr lang="en-US" sz="1800" dirty="0" smtClean="0">
                          <a:solidFill>
                            <a:schemeClr val="tx1"/>
                          </a:solidFill>
                        </a:rPr>
                        <a:t>for </a:t>
                      </a:r>
                      <a:r>
                        <a:rPr lang="en-US" sz="1800" dirty="0" err="1" smtClean="0">
                          <a:solidFill>
                            <a:schemeClr val="tx1"/>
                          </a:solidFill>
                        </a:rPr>
                        <a:t>k'sidra</a:t>
                      </a:r>
                      <a:r>
                        <a:rPr lang="en-US" sz="1800" dirty="0" smtClean="0">
                          <a:solidFill>
                            <a:schemeClr val="tx1"/>
                          </a:solidFill>
                        </a:rPr>
                        <a:t>, “</a:t>
                      </a:r>
                      <a:r>
                        <a:rPr lang="he-IL" sz="1800" dirty="0" smtClean="0">
                          <a:solidFill>
                            <a:schemeClr val="tx1"/>
                          </a:solidFill>
                        </a:rPr>
                        <a:t>ש</a:t>
                      </a:r>
                      <a:r>
                        <a:rPr lang="en-US" sz="1800" dirty="0" smtClean="0">
                          <a:solidFill>
                            <a:schemeClr val="tx1"/>
                          </a:solidFill>
                        </a:rPr>
                        <a:t>” for </a:t>
                      </a:r>
                      <a:r>
                        <a:rPr lang="en-US" sz="1800" dirty="0" err="1" smtClean="0">
                          <a:solidFill>
                            <a:schemeClr val="tx1"/>
                          </a:solidFill>
                        </a:rPr>
                        <a:t>sheleimah</a:t>
                      </a:r>
                      <a:r>
                        <a:rPr lang="en-US" sz="1800" dirty="0" smtClean="0">
                          <a:solidFill>
                            <a:schemeClr val="tx1"/>
                          </a:solidFill>
                        </a:rPr>
                        <a:t>.</a:t>
                      </a:r>
                    </a:p>
                  </a:txBody>
                  <a:tcPr>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sz="1800" dirty="0" smtClean="0"/>
                        <a:t>Rosh Hashanah at the beginning of this year is Monday -</a:t>
                      </a:r>
                      <a:r>
                        <a:rPr lang="he-IL" sz="1800" dirty="0" smtClean="0"/>
                        <a:t>ב </a:t>
                      </a:r>
                      <a:r>
                        <a:rPr lang="en-US" sz="1800" dirty="0" smtClean="0"/>
                        <a:t>, the year is </a:t>
                      </a:r>
                      <a:r>
                        <a:rPr lang="en-US" sz="1800" dirty="0" err="1" smtClean="0"/>
                        <a:t>sheleimah</a:t>
                      </a:r>
                      <a:r>
                        <a:rPr lang="en-US" sz="1800" dirty="0" smtClean="0"/>
                        <a:t>. So the title should begin with</a:t>
                      </a:r>
                      <a:r>
                        <a:rPr lang="he-IL" sz="1800" dirty="0" smtClean="0"/>
                        <a:t>בש </a:t>
                      </a:r>
                      <a:r>
                        <a:rPr lang="en-US" sz="1800" dirty="0" smtClean="0"/>
                        <a:t>. That matches</a:t>
                      </a:r>
                      <a:r>
                        <a:rPr lang="he-IL" sz="1800" dirty="0" smtClean="0"/>
                        <a:t>בש"ה </a:t>
                      </a:r>
                      <a:r>
                        <a:rPr lang="en-US" sz="1800" dirty="0" smtClean="0"/>
                        <a:t>: the second one from the right.</a:t>
                      </a:r>
                    </a:p>
                  </a:txBody>
                  <a:tcPr>
                    <a:lnL w="12700" cap="flat" cmpd="sng" algn="ctr">
                      <a:solidFill>
                        <a:schemeClr val="tx1"/>
                      </a:solid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2229042114"/>
                  </a:ext>
                </a:extLst>
              </a:tr>
            </a:tbl>
          </a:graphicData>
        </a:graphic>
      </p:graphicFrame>
    </p:spTree>
    <p:extLst>
      <p:ext uri="{BB962C8B-B14F-4D97-AF65-F5344CB8AC3E}">
        <p14:creationId xmlns:p14="http://schemas.microsoft.com/office/powerpoint/2010/main" val="3732198219"/>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lvl="0"/>
            <a:r>
              <a:rPr lang="en" dirty="0"/>
              <a:t>Choose the calendar, cont. – </a:t>
            </a:r>
            <a:r>
              <a:rPr lang="he-IL" dirty="0"/>
              <a:t>ארבעה שערים</a:t>
            </a:r>
            <a:endParaRPr dirty="0"/>
          </a:p>
        </p:txBody>
      </p:sp>
      <p:sp>
        <p:nvSpPr>
          <p:cNvPr id="97" name="Google Shape;97;p2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a:spcBef>
                <a:spcPts val="600"/>
              </a:spcBef>
              <a:buClr>
                <a:srgbClr val="000000"/>
              </a:buClr>
            </a:pPr>
            <a:r>
              <a:rPr lang="en-US" dirty="0" smtClean="0">
                <a:solidFill>
                  <a:srgbClr val="000000"/>
                </a:solidFill>
              </a:rPr>
              <a:t>The “Four Gates”: Chazal found a way to mechanize the process of picking a calendar, to handle the </a:t>
            </a:r>
            <a:r>
              <a:rPr lang="he-IL" dirty="0" smtClean="0">
                <a:solidFill>
                  <a:srgbClr val="000000"/>
                </a:solidFill>
              </a:rPr>
              <a:t>ד' דחיות</a:t>
            </a:r>
            <a:r>
              <a:rPr lang="en-US" dirty="0" smtClean="0">
                <a:solidFill>
                  <a:srgbClr val="000000"/>
                </a:solidFill>
              </a:rPr>
              <a:t> automatically.</a:t>
            </a:r>
          </a:p>
          <a:p>
            <a:pPr>
              <a:spcBef>
                <a:spcPts val="600"/>
              </a:spcBef>
              <a:buClr>
                <a:srgbClr val="000000"/>
              </a:buClr>
            </a:pPr>
            <a:r>
              <a:rPr lang="en-US" dirty="0" smtClean="0">
                <a:solidFill>
                  <a:srgbClr val="000000"/>
                </a:solidFill>
              </a:rPr>
              <a:t>All you need is </a:t>
            </a:r>
            <a:br>
              <a:rPr lang="en-US" dirty="0" smtClean="0">
                <a:solidFill>
                  <a:srgbClr val="000000"/>
                </a:solidFill>
              </a:rPr>
            </a:br>
            <a:r>
              <a:rPr lang="en-US" dirty="0" smtClean="0">
                <a:solidFill>
                  <a:srgbClr val="000000"/>
                </a:solidFill>
              </a:rPr>
              <a:t>(a) the </a:t>
            </a:r>
            <a:r>
              <a:rPr lang="en-US" dirty="0" err="1" smtClean="0">
                <a:solidFill>
                  <a:srgbClr val="000000"/>
                </a:solidFill>
              </a:rPr>
              <a:t>molad</a:t>
            </a:r>
            <a:r>
              <a:rPr lang="en-US" dirty="0" smtClean="0">
                <a:solidFill>
                  <a:srgbClr val="000000"/>
                </a:solidFill>
              </a:rPr>
              <a:t> of this Rosh Hashanah, and</a:t>
            </a:r>
            <a:br>
              <a:rPr lang="en-US" dirty="0" smtClean="0">
                <a:solidFill>
                  <a:srgbClr val="000000"/>
                </a:solidFill>
              </a:rPr>
            </a:br>
            <a:r>
              <a:rPr lang="en-US" dirty="0" smtClean="0">
                <a:solidFill>
                  <a:srgbClr val="000000"/>
                </a:solidFill>
              </a:rPr>
              <a:t>(b) which of last year, this year, and next year are </a:t>
            </a:r>
            <a:r>
              <a:rPr lang="en-US" dirty="0" err="1" smtClean="0">
                <a:solidFill>
                  <a:srgbClr val="000000"/>
                </a:solidFill>
              </a:rPr>
              <a:t>m’ubaros</a:t>
            </a:r>
            <a:r>
              <a:rPr lang="en-US" dirty="0" smtClean="0">
                <a:solidFill>
                  <a:srgbClr val="000000"/>
                </a:solidFill>
              </a:rPr>
              <a:t>.</a:t>
            </a:r>
          </a:p>
          <a:p>
            <a:pPr>
              <a:spcBef>
                <a:spcPts val="600"/>
              </a:spcBef>
              <a:buClr>
                <a:srgbClr val="000000"/>
              </a:buClr>
            </a:pPr>
            <a:r>
              <a:rPr lang="en-US" dirty="0" smtClean="0">
                <a:solidFill>
                  <a:srgbClr val="000000"/>
                </a:solidFill>
              </a:rPr>
              <a:t>Then you look up the answer on the chart. The </a:t>
            </a:r>
            <a:r>
              <a:rPr lang="he-IL" dirty="0" smtClean="0">
                <a:solidFill>
                  <a:srgbClr val="000000"/>
                </a:solidFill>
              </a:rPr>
              <a:t>ד' דחיות</a:t>
            </a:r>
            <a:r>
              <a:rPr lang="en-US" dirty="0" smtClean="0">
                <a:solidFill>
                  <a:srgbClr val="000000"/>
                </a:solidFill>
              </a:rPr>
              <a:t> are built in.</a:t>
            </a:r>
          </a:p>
          <a:p>
            <a:pPr>
              <a:spcBef>
                <a:spcPts val="600"/>
              </a:spcBef>
              <a:buClr>
                <a:srgbClr val="000000"/>
              </a:buClr>
            </a:pPr>
            <a:endParaRPr lang="en-US" dirty="0">
              <a:solidFill>
                <a:schemeClr val="tx1"/>
              </a:solidFill>
            </a:endParaRPr>
          </a:p>
        </p:txBody>
      </p:sp>
    </p:spTree>
    <p:extLst>
      <p:ext uri="{BB962C8B-B14F-4D97-AF65-F5344CB8AC3E}">
        <p14:creationId xmlns:p14="http://schemas.microsoft.com/office/powerpoint/2010/main" val="249679034"/>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452283" y="0"/>
            <a:ext cx="6391835" cy="5246526"/>
          </a:xfrm>
          <a:prstGeom prst="rect">
            <a:avLst/>
          </a:prstGeom>
        </p:spPr>
      </p:pic>
      <p:cxnSp>
        <p:nvCxnSpPr>
          <p:cNvPr id="5" name="Straight Arrow Connector 4"/>
          <p:cNvCxnSpPr/>
          <p:nvPr/>
        </p:nvCxnSpPr>
        <p:spPr>
          <a:xfrm flipV="1">
            <a:off x="1577788" y="1927596"/>
            <a:ext cx="1475931" cy="2"/>
          </a:xfrm>
          <a:prstGeom prst="straightConnector1">
            <a:avLst/>
          </a:prstGeom>
          <a:ln w="19050">
            <a:solidFill>
              <a:srgbClr val="FF0000"/>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 name="Oval 9"/>
          <p:cNvSpPr/>
          <p:nvPr/>
        </p:nvSpPr>
        <p:spPr>
          <a:xfrm>
            <a:off x="3053719" y="868232"/>
            <a:ext cx="152400" cy="215153"/>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p:cNvSpPr/>
          <p:nvPr/>
        </p:nvSpPr>
        <p:spPr>
          <a:xfrm>
            <a:off x="4211325" y="1915139"/>
            <a:ext cx="520030" cy="231908"/>
          </a:xfrm>
          <a:prstGeom prst="roundRect">
            <a:avLst>
              <a:gd name="adj" fmla="val 0"/>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 name="Straight Arrow Connector 3"/>
          <p:cNvCxnSpPr/>
          <p:nvPr/>
        </p:nvCxnSpPr>
        <p:spPr>
          <a:xfrm>
            <a:off x="3129919" y="1083385"/>
            <a:ext cx="0" cy="835062"/>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209743" y="1773707"/>
            <a:ext cx="1452282" cy="307777"/>
          </a:xfrm>
          <a:prstGeom prst="rect">
            <a:avLst/>
          </a:prstGeom>
          <a:noFill/>
        </p:spPr>
        <p:txBody>
          <a:bodyPr wrap="square" rtlCol="0">
            <a:spAutoFit/>
          </a:bodyPr>
          <a:lstStyle/>
          <a:p>
            <a:r>
              <a:rPr lang="en-US" dirty="0" smtClean="0"/>
              <a:t>(1d 11h 905ch)</a:t>
            </a:r>
            <a:endParaRPr lang="en-US" dirty="0"/>
          </a:p>
        </p:txBody>
      </p:sp>
    </p:spTree>
    <p:extLst>
      <p:ext uri="{BB962C8B-B14F-4D97-AF65-F5344CB8AC3E}">
        <p14:creationId xmlns:p14="http://schemas.microsoft.com/office/powerpoint/2010/main" val="263797557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3" name="Text Placeholder 2"/>
          <p:cNvSpPr>
            <a:spLocks noGrp="1"/>
          </p:cNvSpPr>
          <p:nvPr>
            <p:ph type="body" idx="1"/>
          </p:nvPr>
        </p:nvSpPr>
        <p:spPr/>
        <p:txBody>
          <a:bodyPr/>
          <a:lstStyle/>
          <a:p>
            <a:r>
              <a:rPr lang="en-US" dirty="0" smtClean="0">
                <a:solidFill>
                  <a:schemeClr val="tx1"/>
                </a:solidFill>
              </a:rPr>
              <a:t>By the days of </a:t>
            </a:r>
            <a:r>
              <a:rPr lang="en-US" dirty="0" err="1" smtClean="0">
                <a:solidFill>
                  <a:schemeClr val="tx1"/>
                </a:solidFill>
              </a:rPr>
              <a:t>Abaye</a:t>
            </a:r>
            <a:r>
              <a:rPr lang="en-US" dirty="0" smtClean="0">
                <a:solidFill>
                  <a:schemeClr val="tx1"/>
                </a:solidFill>
              </a:rPr>
              <a:t> and </a:t>
            </a:r>
            <a:r>
              <a:rPr lang="en-US" dirty="0" err="1" smtClean="0">
                <a:solidFill>
                  <a:schemeClr val="tx1"/>
                </a:solidFill>
              </a:rPr>
              <a:t>Rava</a:t>
            </a:r>
            <a:r>
              <a:rPr lang="en-US" dirty="0" smtClean="0">
                <a:solidFill>
                  <a:schemeClr val="tx1"/>
                </a:solidFill>
              </a:rPr>
              <a:t> it was very difficult to establish the months and years directly (</a:t>
            </a:r>
            <a:r>
              <a:rPr lang="en-US" dirty="0" err="1" smtClean="0">
                <a:solidFill>
                  <a:schemeClr val="tx1"/>
                </a:solidFill>
              </a:rPr>
              <a:t>Rambam</a:t>
            </a:r>
            <a:r>
              <a:rPr lang="en-US" dirty="0" smtClean="0">
                <a:solidFill>
                  <a:schemeClr val="tx1"/>
                </a:solidFill>
              </a:rPr>
              <a:t>: “no permanent court was left in </a:t>
            </a:r>
            <a:r>
              <a:rPr lang="en-US" dirty="0" err="1" smtClean="0">
                <a:solidFill>
                  <a:schemeClr val="tx1"/>
                </a:solidFill>
              </a:rPr>
              <a:t>Eretz</a:t>
            </a:r>
            <a:r>
              <a:rPr lang="en-US" dirty="0" smtClean="0">
                <a:solidFill>
                  <a:schemeClr val="tx1"/>
                </a:solidFill>
              </a:rPr>
              <a:t> </a:t>
            </a:r>
            <a:r>
              <a:rPr lang="en-US" dirty="0" err="1" smtClean="0">
                <a:solidFill>
                  <a:schemeClr val="tx1"/>
                </a:solidFill>
              </a:rPr>
              <a:t>Yisroel</a:t>
            </a:r>
            <a:r>
              <a:rPr lang="en-US" dirty="0" smtClean="0">
                <a:solidFill>
                  <a:schemeClr val="tx1"/>
                </a:solidFill>
              </a:rPr>
              <a:t>”), so the </a:t>
            </a:r>
            <a:r>
              <a:rPr lang="en-US" dirty="0" err="1" smtClean="0">
                <a:solidFill>
                  <a:schemeClr val="tx1"/>
                </a:solidFill>
              </a:rPr>
              <a:t>nasi</a:t>
            </a:r>
            <a:r>
              <a:rPr lang="en-US" dirty="0" smtClean="0">
                <a:solidFill>
                  <a:schemeClr val="tx1"/>
                </a:solidFill>
              </a:rPr>
              <a:t> Hillel ben Yehudah established a permanent calendar instead.</a:t>
            </a:r>
          </a:p>
          <a:p>
            <a:r>
              <a:rPr lang="en-US" dirty="0" smtClean="0">
                <a:solidFill>
                  <a:schemeClr val="tx1"/>
                </a:solidFill>
              </a:rPr>
              <a:t>The </a:t>
            </a:r>
            <a:r>
              <a:rPr lang="en-US" dirty="0" err="1" smtClean="0">
                <a:solidFill>
                  <a:schemeClr val="tx1"/>
                </a:solidFill>
              </a:rPr>
              <a:t>Rambam</a:t>
            </a:r>
            <a:r>
              <a:rPr lang="en-US" dirty="0" smtClean="0">
                <a:solidFill>
                  <a:schemeClr val="tx1"/>
                </a:solidFill>
              </a:rPr>
              <a:t> says this is </a:t>
            </a:r>
            <a:r>
              <a:rPr lang="en-US" dirty="0" err="1" smtClean="0">
                <a:solidFill>
                  <a:schemeClr val="tx1"/>
                </a:solidFill>
              </a:rPr>
              <a:t>halacha</a:t>
            </a:r>
            <a:r>
              <a:rPr lang="en-US" dirty="0" smtClean="0">
                <a:solidFill>
                  <a:schemeClr val="tx1"/>
                </a:solidFill>
              </a:rPr>
              <a:t> </a:t>
            </a:r>
            <a:r>
              <a:rPr lang="en-US" dirty="0" err="1" smtClean="0">
                <a:solidFill>
                  <a:schemeClr val="tx1"/>
                </a:solidFill>
              </a:rPr>
              <a:t>l’Moshe</a:t>
            </a:r>
            <a:r>
              <a:rPr lang="en-US" dirty="0" smtClean="0">
                <a:solidFill>
                  <a:schemeClr val="tx1"/>
                </a:solidFill>
              </a:rPr>
              <a:t> </a:t>
            </a:r>
            <a:r>
              <a:rPr lang="en-US" dirty="0" err="1" smtClean="0">
                <a:solidFill>
                  <a:schemeClr val="tx1"/>
                </a:solidFill>
              </a:rPr>
              <a:t>b’Sinai</a:t>
            </a:r>
            <a:r>
              <a:rPr lang="en-US" dirty="0" smtClean="0">
                <a:solidFill>
                  <a:schemeClr val="tx1"/>
                </a:solidFill>
              </a:rPr>
              <a:t>. (</a:t>
            </a:r>
            <a:r>
              <a:rPr lang="en-US" dirty="0" err="1" smtClean="0">
                <a:solidFill>
                  <a:schemeClr val="tx1"/>
                </a:solidFill>
              </a:rPr>
              <a:t>Chazon</a:t>
            </a:r>
            <a:r>
              <a:rPr lang="en-US" dirty="0" smtClean="0">
                <a:solidFill>
                  <a:schemeClr val="tx1"/>
                </a:solidFill>
              </a:rPr>
              <a:t> </a:t>
            </a:r>
            <a:r>
              <a:rPr lang="en-US" dirty="0" err="1" smtClean="0">
                <a:solidFill>
                  <a:schemeClr val="tx1"/>
                </a:solidFill>
              </a:rPr>
              <a:t>Ish</a:t>
            </a:r>
            <a:r>
              <a:rPr lang="en-US" dirty="0">
                <a:solidFill>
                  <a:schemeClr val="tx1"/>
                </a:solidFill>
              </a:rPr>
              <a:t>:</a:t>
            </a:r>
            <a:r>
              <a:rPr lang="en-US" dirty="0" smtClean="0">
                <a:solidFill>
                  <a:schemeClr val="tx1"/>
                </a:solidFill>
              </a:rPr>
              <a:t> the </a:t>
            </a:r>
            <a:r>
              <a:rPr lang="en-US" dirty="0" err="1" smtClean="0">
                <a:solidFill>
                  <a:schemeClr val="tx1"/>
                </a:solidFill>
              </a:rPr>
              <a:t>Rambam</a:t>
            </a:r>
            <a:r>
              <a:rPr lang="en-US" dirty="0" smtClean="0">
                <a:solidFill>
                  <a:schemeClr val="tx1"/>
                </a:solidFill>
              </a:rPr>
              <a:t> means doing it by calculation when needed – not the exact details.)</a:t>
            </a:r>
          </a:p>
          <a:p>
            <a:r>
              <a:rPr lang="en-US" dirty="0" smtClean="0">
                <a:solidFill>
                  <a:schemeClr val="tx1"/>
                </a:solidFill>
              </a:rPr>
              <a:t>The current calendar is based only on calculation, not observation. It cannot be exact, but the approximate values chosen for month and year are close enough that it has drifted very slowly - days - in the hundreds of years since.</a:t>
            </a:r>
          </a:p>
          <a:p>
            <a:r>
              <a:rPr lang="en-US" dirty="0" smtClean="0">
                <a:solidFill>
                  <a:schemeClr val="tx1"/>
                </a:solidFill>
              </a:rPr>
              <a:t>When we have a Sanhedrin again, we will be able to fix it.</a:t>
            </a:r>
            <a:endParaRPr lang="en-US" dirty="0">
              <a:solidFill>
                <a:schemeClr val="tx1"/>
              </a:solidFill>
            </a:endParaRPr>
          </a:p>
        </p:txBody>
      </p:sp>
    </p:spTree>
    <p:extLst>
      <p:ext uri="{BB962C8B-B14F-4D97-AF65-F5344CB8AC3E}">
        <p14:creationId xmlns:p14="http://schemas.microsoft.com/office/powerpoint/2010/main" val="3965483971"/>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Contents</a:t>
            </a:r>
            <a:endParaRPr/>
          </a:p>
        </p:txBody>
      </p:sp>
      <p:sp>
        <p:nvSpPr>
          <p:cNvPr id="61" name="Google Shape;61;p1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1200"/>
              </a:spcBef>
              <a:spcAft>
                <a:spcPts val="0"/>
              </a:spcAft>
              <a:buClr>
                <a:srgbClr val="000000"/>
              </a:buClr>
              <a:buSzPts val="1800"/>
              <a:buAutoNum type="alphaUcPeriod"/>
            </a:pPr>
            <a:r>
              <a:rPr lang="en" dirty="0" smtClean="0">
                <a:solidFill>
                  <a:srgbClr val="000000"/>
                </a:solidFill>
              </a:rPr>
              <a:t>Introduction and overview</a:t>
            </a:r>
            <a:endParaRPr dirty="0" smtClean="0">
              <a:solidFill>
                <a:srgbClr val="000000"/>
              </a:solidFill>
            </a:endParaRPr>
          </a:p>
          <a:p>
            <a:pPr marL="457200" lvl="0" indent="-342900" algn="l" rtl="0">
              <a:spcBef>
                <a:spcPts val="1200"/>
              </a:spcBef>
              <a:spcAft>
                <a:spcPts val="0"/>
              </a:spcAft>
              <a:buClr>
                <a:srgbClr val="000000"/>
              </a:buClr>
              <a:buSzPts val="1800"/>
              <a:buAutoNum type="alphaUcPeriod"/>
            </a:pPr>
            <a:r>
              <a:rPr lang="en" dirty="0" smtClean="0">
                <a:solidFill>
                  <a:srgbClr val="000000"/>
                </a:solidFill>
              </a:rPr>
              <a:t>Choosing the calendar</a:t>
            </a:r>
            <a:endParaRPr dirty="0">
              <a:solidFill>
                <a:srgbClr val="000000"/>
              </a:solidFill>
            </a:endParaRPr>
          </a:p>
          <a:p>
            <a:pPr>
              <a:spcBef>
                <a:spcPts val="1200"/>
              </a:spcBef>
              <a:buClr>
                <a:srgbClr val="000000"/>
              </a:buClr>
              <a:buFont typeface="Arial"/>
              <a:buAutoNum type="alphaUcPeriod"/>
            </a:pPr>
            <a:r>
              <a:rPr lang="en-US" dirty="0" err="1">
                <a:solidFill>
                  <a:schemeClr val="tx1"/>
                </a:solidFill>
              </a:rPr>
              <a:t>Yomim</a:t>
            </a:r>
            <a:r>
              <a:rPr lang="en-US" dirty="0">
                <a:solidFill>
                  <a:schemeClr val="tx1"/>
                </a:solidFill>
              </a:rPr>
              <a:t> </a:t>
            </a:r>
            <a:r>
              <a:rPr lang="en-US" dirty="0" err="1">
                <a:solidFill>
                  <a:schemeClr val="tx1"/>
                </a:solidFill>
              </a:rPr>
              <a:t>Tovim</a:t>
            </a:r>
            <a:r>
              <a:rPr lang="en-US" dirty="0">
                <a:solidFill>
                  <a:schemeClr val="tx1"/>
                </a:solidFill>
              </a:rPr>
              <a:t> and </a:t>
            </a:r>
            <a:r>
              <a:rPr lang="en-US" dirty="0" err="1">
                <a:solidFill>
                  <a:schemeClr val="tx1"/>
                </a:solidFill>
              </a:rPr>
              <a:t>Sidros</a:t>
            </a:r>
            <a:endParaRPr lang="en-US" dirty="0">
              <a:solidFill>
                <a:schemeClr val="tx1"/>
              </a:solidFill>
            </a:endParaRPr>
          </a:p>
          <a:p>
            <a:pPr>
              <a:spcBef>
                <a:spcPts val="1200"/>
              </a:spcBef>
              <a:buClr>
                <a:srgbClr val="000000"/>
              </a:buClr>
              <a:buFont typeface="Arial"/>
              <a:buAutoNum type="alphaUcPeriod"/>
            </a:pPr>
            <a:r>
              <a:rPr lang="en" dirty="0" smtClean="0">
                <a:solidFill>
                  <a:srgbClr val="000000"/>
                </a:solidFill>
              </a:rPr>
              <a:t>Conclusion</a:t>
            </a:r>
            <a:endParaRPr dirty="0">
              <a:solidFill>
                <a:srgbClr val="000000"/>
              </a:solidFill>
            </a:endParaRPr>
          </a:p>
        </p:txBody>
      </p:sp>
    </p:spTree>
    <p:extLst>
      <p:ext uri="{BB962C8B-B14F-4D97-AF65-F5344CB8AC3E}">
        <p14:creationId xmlns:p14="http://schemas.microsoft.com/office/powerpoint/2010/main" val="3129600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mph" presetSubtype="0" nodeType="clickEffect">
                                  <p:stCondLst>
                                    <p:cond delay="0"/>
                                  </p:stCondLst>
                                  <p:endCondLst>
                                    <p:cond evt="onNext" delay="0">
                                      <p:tgtEl>
                                        <p:sldTgt/>
                                      </p:tgtEl>
                                    </p:cond>
                                  </p:endCondLst>
                                  <p:childTnLst>
                                    <p:set>
                                      <p:cBhvr override="childStyle">
                                        <p:cTn id="6" dur="indefinite"/>
                                        <p:tgtEl>
                                          <p:spTgt spid="61">
                                            <p:txEl>
                                              <p:pRg st="2" end="2"/>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a:t>
            </a:r>
            <a:r>
              <a:rPr lang="en" dirty="0" smtClean="0"/>
              <a:t>) Yomim Tovim and Sidros</a:t>
            </a:r>
            <a:endParaRPr dirty="0"/>
          </a:p>
        </p:txBody>
      </p:sp>
      <p:sp>
        <p:nvSpPr>
          <p:cNvPr id="97" name="Google Shape;97;p2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lvl="0">
              <a:spcBef>
                <a:spcPts val="600"/>
              </a:spcBef>
              <a:buClr>
                <a:srgbClr val="000000"/>
              </a:buClr>
              <a:buAutoNum type="arabicParenR"/>
            </a:pPr>
            <a:r>
              <a:rPr lang="en-US" dirty="0">
                <a:solidFill>
                  <a:srgbClr val="000000"/>
                </a:solidFill>
              </a:rPr>
              <a:t>Establish the months</a:t>
            </a:r>
          </a:p>
          <a:p>
            <a:pPr>
              <a:spcBef>
                <a:spcPts val="600"/>
              </a:spcBef>
              <a:buClr>
                <a:srgbClr val="000000"/>
              </a:buClr>
              <a:buFont typeface="Arial"/>
              <a:buAutoNum type="arabicParenR"/>
            </a:pPr>
            <a:r>
              <a:rPr lang="en-US" dirty="0" err="1" smtClean="0">
                <a:solidFill>
                  <a:schemeClr val="tx1"/>
                </a:solidFill>
              </a:rPr>
              <a:t>Yomim</a:t>
            </a:r>
            <a:r>
              <a:rPr lang="en-US" dirty="0" smtClean="0">
                <a:solidFill>
                  <a:schemeClr val="tx1"/>
                </a:solidFill>
              </a:rPr>
              <a:t> </a:t>
            </a:r>
            <a:r>
              <a:rPr lang="en-US" dirty="0" err="1">
                <a:solidFill>
                  <a:schemeClr val="tx1"/>
                </a:solidFill>
              </a:rPr>
              <a:t>tovim</a:t>
            </a:r>
            <a:endParaRPr lang="en-US" dirty="0">
              <a:solidFill>
                <a:schemeClr val="tx1"/>
              </a:solidFill>
            </a:endParaRPr>
          </a:p>
          <a:p>
            <a:pPr marL="457200" lvl="0" indent="-342900" algn="l" rtl="0">
              <a:spcBef>
                <a:spcPts val="600"/>
              </a:spcBef>
              <a:spcAft>
                <a:spcPts val="0"/>
              </a:spcAft>
              <a:buClr>
                <a:srgbClr val="000000"/>
              </a:buClr>
              <a:buSzPts val="1800"/>
              <a:buAutoNum type="arabicParenR"/>
            </a:pPr>
            <a:r>
              <a:rPr lang="en" dirty="0" smtClean="0">
                <a:solidFill>
                  <a:srgbClr val="000000"/>
                </a:solidFill>
              </a:rPr>
              <a:t>Sidros</a:t>
            </a:r>
            <a:br>
              <a:rPr lang="en" dirty="0" smtClean="0">
                <a:solidFill>
                  <a:srgbClr val="000000"/>
                </a:solidFill>
              </a:rPr>
            </a:br>
            <a:r>
              <a:rPr lang="en" dirty="0" smtClean="0">
                <a:solidFill>
                  <a:srgbClr val="000000"/>
                </a:solidFill>
              </a:rPr>
              <a:t>- Introduction</a:t>
            </a:r>
            <a:br>
              <a:rPr lang="en" dirty="0" smtClean="0">
                <a:solidFill>
                  <a:srgbClr val="000000"/>
                </a:solidFill>
              </a:rPr>
            </a:br>
            <a:r>
              <a:rPr lang="en" dirty="0" smtClean="0">
                <a:solidFill>
                  <a:srgbClr val="000000"/>
                </a:solidFill>
              </a:rPr>
              <a:t>- Arranging the sidros</a:t>
            </a:r>
            <a:endParaRPr lang="en" dirty="0">
              <a:solidFill>
                <a:srgbClr val="000000"/>
              </a:solidFill>
            </a:endParaRPr>
          </a:p>
        </p:txBody>
      </p:sp>
    </p:spTree>
    <p:extLst>
      <p:ext uri="{BB962C8B-B14F-4D97-AF65-F5344CB8AC3E}">
        <p14:creationId xmlns:p14="http://schemas.microsoft.com/office/powerpoint/2010/main" val="1633506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mph" presetSubtype="0" nodeType="clickEffect">
                                  <p:stCondLst>
                                    <p:cond delay="0"/>
                                  </p:stCondLst>
                                  <p:endCondLst>
                                    <p:cond evt="onNext" delay="0">
                                      <p:tgtEl>
                                        <p:sldTgt/>
                                      </p:tgtEl>
                                    </p:cond>
                                  </p:endCondLst>
                                  <p:childTnLst>
                                    <p:set>
                                      <p:cBhvr override="childStyle">
                                        <p:cTn id="6" dur="indefinite"/>
                                        <p:tgtEl>
                                          <p:spTgt spid="97">
                                            <p:txEl>
                                              <p:pRg st="0" end="0"/>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Establish the months</a:t>
            </a:r>
            <a:endParaRPr lang="en-US" dirty="0"/>
          </a:p>
        </p:txBody>
      </p:sp>
      <p:sp>
        <p:nvSpPr>
          <p:cNvPr id="3" name="Text Placeholder 2"/>
          <p:cNvSpPr>
            <a:spLocks noGrp="1"/>
          </p:cNvSpPr>
          <p:nvPr>
            <p:ph type="body" idx="1"/>
          </p:nvPr>
        </p:nvSpPr>
        <p:spPr>
          <a:xfrm>
            <a:off x="311699" y="1152475"/>
            <a:ext cx="8204772" cy="3704660"/>
          </a:xfrm>
        </p:spPr>
        <p:txBody>
          <a:bodyPr/>
          <a:lstStyle/>
          <a:p>
            <a:pPr marL="114300" indent="0">
              <a:buNone/>
            </a:pPr>
            <a:r>
              <a:rPr lang="en-US" dirty="0" smtClean="0">
                <a:solidFill>
                  <a:schemeClr val="tx1"/>
                </a:solidFill>
              </a:rPr>
              <a:t>We have our calendar. Now </a:t>
            </a:r>
            <a:r>
              <a:rPr lang="en-US" dirty="0">
                <a:solidFill>
                  <a:schemeClr val="tx1"/>
                </a:solidFill>
              </a:rPr>
              <a:t>we determine the length of each of the </a:t>
            </a:r>
            <a:r>
              <a:rPr lang="en-US" dirty="0" smtClean="0">
                <a:solidFill>
                  <a:schemeClr val="tx1"/>
                </a:solidFill>
              </a:rPr>
              <a:t>months.</a:t>
            </a:r>
          </a:p>
          <a:p>
            <a:r>
              <a:rPr lang="en-US" dirty="0" smtClean="0">
                <a:solidFill>
                  <a:schemeClr val="tx1"/>
                </a:solidFill>
              </a:rPr>
              <a:t>Months </a:t>
            </a:r>
            <a:r>
              <a:rPr lang="en-US" dirty="0">
                <a:solidFill>
                  <a:schemeClr val="tx1"/>
                </a:solidFill>
              </a:rPr>
              <a:t>can be either 29 </a:t>
            </a:r>
            <a:r>
              <a:rPr lang="en-US" dirty="0" smtClean="0">
                <a:solidFill>
                  <a:schemeClr val="tx1"/>
                </a:solidFill>
              </a:rPr>
              <a:t>days (</a:t>
            </a:r>
            <a:r>
              <a:rPr lang="he-IL" dirty="0" smtClean="0">
                <a:solidFill>
                  <a:schemeClr val="tx1"/>
                </a:solidFill>
              </a:rPr>
              <a:t>חסר</a:t>
            </a:r>
            <a:r>
              <a:rPr lang="en-US" dirty="0">
                <a:solidFill>
                  <a:schemeClr val="tx1"/>
                </a:solidFill>
              </a:rPr>
              <a:t>) with </a:t>
            </a:r>
            <a:r>
              <a:rPr lang="en-US" dirty="0" smtClean="0">
                <a:solidFill>
                  <a:schemeClr val="tx1"/>
                </a:solidFill>
              </a:rPr>
              <a:t>one day </a:t>
            </a:r>
            <a:r>
              <a:rPr lang="en-US" dirty="0">
                <a:solidFill>
                  <a:schemeClr val="tx1"/>
                </a:solidFill>
              </a:rPr>
              <a:t>of Rosh </a:t>
            </a:r>
            <a:r>
              <a:rPr lang="en-US" dirty="0" err="1">
                <a:solidFill>
                  <a:schemeClr val="tx1"/>
                </a:solidFill>
              </a:rPr>
              <a:t>Chodesh</a:t>
            </a:r>
            <a:r>
              <a:rPr lang="en-US" dirty="0">
                <a:solidFill>
                  <a:schemeClr val="tx1"/>
                </a:solidFill>
              </a:rPr>
              <a:t> at the </a:t>
            </a:r>
            <a:r>
              <a:rPr lang="en-US" dirty="0" smtClean="0">
                <a:solidFill>
                  <a:schemeClr val="tx1"/>
                </a:solidFill>
              </a:rPr>
              <a:t>end, </a:t>
            </a:r>
            <a:r>
              <a:rPr lang="en-US" dirty="0">
                <a:solidFill>
                  <a:schemeClr val="tx1"/>
                </a:solidFill>
              </a:rPr>
              <a:t>or 30 </a:t>
            </a:r>
            <a:r>
              <a:rPr lang="en-US" dirty="0" smtClean="0">
                <a:solidFill>
                  <a:schemeClr val="tx1"/>
                </a:solidFill>
              </a:rPr>
              <a:t>days (</a:t>
            </a:r>
            <a:r>
              <a:rPr lang="he-IL" dirty="0" smtClean="0">
                <a:solidFill>
                  <a:schemeClr val="tx1"/>
                </a:solidFill>
              </a:rPr>
              <a:t>מלא</a:t>
            </a:r>
            <a:r>
              <a:rPr lang="en-US" dirty="0">
                <a:solidFill>
                  <a:schemeClr val="tx1"/>
                </a:solidFill>
              </a:rPr>
              <a:t>), </a:t>
            </a:r>
            <a:r>
              <a:rPr lang="en-US" dirty="0" smtClean="0">
                <a:solidFill>
                  <a:schemeClr val="tx1"/>
                </a:solidFill>
              </a:rPr>
              <a:t>ending with two days </a:t>
            </a:r>
            <a:r>
              <a:rPr lang="en-US" dirty="0">
                <a:solidFill>
                  <a:schemeClr val="tx1"/>
                </a:solidFill>
              </a:rPr>
              <a:t>of Rosh </a:t>
            </a:r>
            <a:r>
              <a:rPr lang="en-US" dirty="0" err="1">
                <a:solidFill>
                  <a:schemeClr val="tx1"/>
                </a:solidFill>
              </a:rPr>
              <a:t>Chodesh</a:t>
            </a:r>
            <a:r>
              <a:rPr lang="en-US" dirty="0">
                <a:solidFill>
                  <a:schemeClr val="tx1"/>
                </a:solidFill>
              </a:rPr>
              <a:t>.</a:t>
            </a:r>
            <a:endParaRPr lang="en-US" dirty="0" smtClean="0">
              <a:solidFill>
                <a:schemeClr val="tx1"/>
              </a:solidFill>
            </a:endParaRPr>
          </a:p>
          <a:p>
            <a:pPr lvl="1">
              <a:lnSpc>
                <a:spcPct val="100000"/>
              </a:lnSpc>
              <a:spcBef>
                <a:spcPts val="0"/>
              </a:spcBef>
            </a:pPr>
            <a:r>
              <a:rPr lang="en-US" sz="1800" dirty="0" smtClean="0">
                <a:solidFill>
                  <a:schemeClr val="tx1"/>
                </a:solidFill>
              </a:rPr>
              <a:t>If there are two, the </a:t>
            </a:r>
            <a:r>
              <a:rPr lang="en-US" sz="1800" dirty="0">
                <a:solidFill>
                  <a:schemeClr val="tx1"/>
                </a:solidFill>
              </a:rPr>
              <a:t>first day of Rosh </a:t>
            </a:r>
            <a:r>
              <a:rPr lang="en-US" sz="1800" dirty="0" err="1" smtClean="0">
                <a:solidFill>
                  <a:schemeClr val="tx1"/>
                </a:solidFill>
              </a:rPr>
              <a:t>Chodesh</a:t>
            </a:r>
            <a:r>
              <a:rPr lang="en-US" sz="1800" dirty="0" smtClean="0">
                <a:solidFill>
                  <a:schemeClr val="tx1"/>
                </a:solidFill>
              </a:rPr>
              <a:t> </a:t>
            </a:r>
            <a:r>
              <a:rPr lang="en-US" sz="1800" dirty="0">
                <a:solidFill>
                  <a:schemeClr val="tx1"/>
                </a:solidFill>
              </a:rPr>
              <a:t>is the </a:t>
            </a:r>
            <a:r>
              <a:rPr lang="en-US" sz="1800" dirty="0" smtClean="0">
                <a:solidFill>
                  <a:schemeClr val="tx1"/>
                </a:solidFill>
              </a:rPr>
              <a:t>30th day of </a:t>
            </a:r>
            <a:r>
              <a:rPr lang="en-US" sz="1800" dirty="0">
                <a:solidFill>
                  <a:schemeClr val="tx1"/>
                </a:solidFill>
              </a:rPr>
              <a:t>the </a:t>
            </a:r>
            <a:r>
              <a:rPr lang="en-US" sz="1800" dirty="0" smtClean="0">
                <a:solidFill>
                  <a:schemeClr val="tx1"/>
                </a:solidFill>
              </a:rPr>
              <a:t>previous month. The </a:t>
            </a:r>
            <a:r>
              <a:rPr lang="en-US" sz="1800" i="1" dirty="0" smtClean="0">
                <a:solidFill>
                  <a:schemeClr val="tx1"/>
                </a:solidFill>
              </a:rPr>
              <a:t>last</a:t>
            </a:r>
            <a:r>
              <a:rPr lang="en-US" sz="1800" dirty="0" smtClean="0">
                <a:solidFill>
                  <a:schemeClr val="tx1"/>
                </a:solidFill>
              </a:rPr>
              <a:t> </a:t>
            </a:r>
            <a:r>
              <a:rPr lang="en-US" sz="1800" dirty="0">
                <a:solidFill>
                  <a:schemeClr val="tx1"/>
                </a:solidFill>
              </a:rPr>
              <a:t>day </a:t>
            </a:r>
            <a:r>
              <a:rPr lang="en-US" sz="1800" dirty="0" smtClean="0">
                <a:solidFill>
                  <a:schemeClr val="tx1"/>
                </a:solidFill>
              </a:rPr>
              <a:t>of Rosh </a:t>
            </a:r>
            <a:r>
              <a:rPr lang="en-US" sz="1800" dirty="0" err="1" smtClean="0">
                <a:solidFill>
                  <a:schemeClr val="tx1"/>
                </a:solidFill>
              </a:rPr>
              <a:t>Chodesh</a:t>
            </a:r>
            <a:r>
              <a:rPr lang="en-US" sz="1800" dirty="0" smtClean="0">
                <a:solidFill>
                  <a:schemeClr val="tx1"/>
                </a:solidFill>
              </a:rPr>
              <a:t> is always the </a:t>
            </a:r>
            <a:r>
              <a:rPr lang="en-US" sz="1800" dirty="0">
                <a:solidFill>
                  <a:schemeClr val="tx1"/>
                </a:solidFill>
              </a:rPr>
              <a:t>1st of the next </a:t>
            </a:r>
            <a:r>
              <a:rPr lang="en-US" sz="1800" dirty="0" smtClean="0">
                <a:solidFill>
                  <a:schemeClr val="tx1"/>
                </a:solidFill>
              </a:rPr>
              <a:t>month.</a:t>
            </a:r>
          </a:p>
          <a:p>
            <a:r>
              <a:rPr lang="en-US" dirty="0" smtClean="0">
                <a:solidFill>
                  <a:schemeClr val="tx1"/>
                </a:solidFill>
              </a:rPr>
              <a:t>The months must combine to form the right length year: as we saw, 353, 354, or 355 for a regular year, 383, 384, or 385 for a leap year.</a:t>
            </a:r>
          </a:p>
          <a:p>
            <a:r>
              <a:rPr lang="en-US" dirty="0" smtClean="0">
                <a:solidFill>
                  <a:schemeClr val="tx1"/>
                </a:solidFill>
              </a:rPr>
              <a:t>Most </a:t>
            </a:r>
            <a:r>
              <a:rPr lang="en-US" dirty="0">
                <a:solidFill>
                  <a:schemeClr val="tx1"/>
                </a:solidFill>
              </a:rPr>
              <a:t>months have a specific length</a:t>
            </a:r>
            <a:r>
              <a:rPr lang="en-US" dirty="0" smtClean="0">
                <a:solidFill>
                  <a:schemeClr val="tx1"/>
                </a:solidFill>
              </a:rPr>
              <a:t>, never vary. Roughly, they alternate:</a:t>
            </a:r>
          </a:p>
          <a:p>
            <a:pPr lvl="1">
              <a:lnSpc>
                <a:spcPct val="100000"/>
              </a:lnSpc>
              <a:spcBef>
                <a:spcPts val="0"/>
              </a:spcBef>
            </a:pPr>
            <a:r>
              <a:rPr lang="en-US" sz="1800" dirty="0" err="1">
                <a:solidFill>
                  <a:schemeClr val="tx1"/>
                </a:solidFill>
              </a:rPr>
              <a:t>Tishrei</a:t>
            </a:r>
            <a:r>
              <a:rPr lang="en-US" sz="1800" dirty="0">
                <a:solidFill>
                  <a:schemeClr val="tx1"/>
                </a:solidFill>
              </a:rPr>
              <a:t> 30, </a:t>
            </a:r>
            <a:r>
              <a:rPr lang="en-US" sz="1800" dirty="0" err="1">
                <a:solidFill>
                  <a:schemeClr val="tx1"/>
                </a:solidFill>
              </a:rPr>
              <a:t>Teves</a:t>
            </a:r>
            <a:r>
              <a:rPr lang="en-US" sz="1800" dirty="0">
                <a:solidFill>
                  <a:schemeClr val="tx1"/>
                </a:solidFill>
              </a:rPr>
              <a:t> 29, </a:t>
            </a:r>
            <a:r>
              <a:rPr lang="en-US" sz="1800" dirty="0" err="1">
                <a:solidFill>
                  <a:schemeClr val="tx1"/>
                </a:solidFill>
              </a:rPr>
              <a:t>Shvat</a:t>
            </a:r>
            <a:r>
              <a:rPr lang="en-US" sz="1800" dirty="0">
                <a:solidFill>
                  <a:schemeClr val="tx1"/>
                </a:solidFill>
              </a:rPr>
              <a:t> 30, Adar 29, Nisan 30, Iyar 29, Sivan 30, Tammuz 29, Av 30, Elul </a:t>
            </a:r>
            <a:r>
              <a:rPr lang="en-US" sz="1800" dirty="0" smtClean="0">
                <a:solidFill>
                  <a:schemeClr val="tx1"/>
                </a:solidFill>
              </a:rPr>
              <a:t>29 – always.</a:t>
            </a:r>
          </a:p>
          <a:p>
            <a:r>
              <a:rPr lang="en-US" dirty="0">
                <a:solidFill>
                  <a:schemeClr val="tx1"/>
                </a:solidFill>
              </a:rPr>
              <a:t>In a leap year, Adar I is added with 30 days and Adar II has 29.</a:t>
            </a:r>
          </a:p>
          <a:p>
            <a:pPr marL="596900" lvl="1" indent="0">
              <a:buNone/>
            </a:pPr>
            <a:endParaRPr lang="en-US" sz="1600" dirty="0" smtClean="0">
              <a:solidFill>
                <a:schemeClr val="tx1"/>
              </a:solidFill>
            </a:endParaRPr>
          </a:p>
        </p:txBody>
      </p:sp>
    </p:spTree>
    <p:extLst>
      <p:ext uri="{BB962C8B-B14F-4D97-AF65-F5344CB8AC3E}">
        <p14:creationId xmlns:p14="http://schemas.microsoft.com/office/powerpoint/2010/main" val="2510659121"/>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Establish </a:t>
            </a:r>
            <a:r>
              <a:rPr lang="en-US" dirty="0"/>
              <a:t>the months, cont.</a:t>
            </a:r>
          </a:p>
        </p:txBody>
      </p:sp>
      <p:graphicFrame>
        <p:nvGraphicFramePr>
          <p:cNvPr id="4" name="Table 3"/>
          <p:cNvGraphicFramePr>
            <a:graphicFrameLocks noGrp="1"/>
          </p:cNvGraphicFramePr>
          <p:nvPr>
            <p:extLst>
              <p:ext uri="{D42A27DB-BD31-4B8C-83A1-F6EECF244321}">
                <p14:modId xmlns:p14="http://schemas.microsoft.com/office/powerpoint/2010/main" val="2441598041"/>
              </p:ext>
            </p:extLst>
          </p:nvPr>
        </p:nvGraphicFramePr>
        <p:xfrm>
          <a:off x="753036" y="1268737"/>
          <a:ext cx="7637928" cy="3205480"/>
        </p:xfrm>
        <a:graphic>
          <a:graphicData uri="http://schemas.openxmlformats.org/drawingml/2006/table">
            <a:tbl>
              <a:tblPr>
                <a:tableStyleId>{073A0DAA-6AF3-43AB-8588-CEC1D06C72B9}</a:tableStyleId>
              </a:tblPr>
              <a:tblGrid>
                <a:gridCol w="4715435">
                  <a:extLst>
                    <a:ext uri="{9D8B030D-6E8A-4147-A177-3AD203B41FA5}">
                      <a16:colId xmlns:a16="http://schemas.microsoft.com/office/drawing/2014/main" val="1323424614"/>
                    </a:ext>
                  </a:extLst>
                </a:gridCol>
                <a:gridCol w="2922493">
                  <a:extLst>
                    <a:ext uri="{9D8B030D-6E8A-4147-A177-3AD203B41FA5}">
                      <a16:colId xmlns:a16="http://schemas.microsoft.com/office/drawing/2014/main" val="2779719984"/>
                    </a:ext>
                  </a:extLst>
                </a:gridCol>
              </a:tblGrid>
              <a:tr h="37084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1800" dirty="0" smtClean="0">
                        <a:solidFill>
                          <a:schemeClr val="tx1"/>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800" b="1" dirty="0" smtClean="0"/>
                        <a:t>This year:</a:t>
                      </a: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68764761"/>
                  </a:ext>
                </a:extLst>
              </a:tr>
              <a:tr h="370840">
                <a:tc>
                  <a:txBody>
                    <a:bodyPr/>
                    <a:lstStyle/>
                    <a:p>
                      <a:pPr marL="285750" indent="-285750">
                        <a:buFont typeface="Arial" panose="020B0604020202020204" pitchFamily="34" charset="0"/>
                        <a:buChar char="•"/>
                      </a:pPr>
                      <a:r>
                        <a:rPr lang="en-US" sz="1800" dirty="0" smtClean="0">
                          <a:solidFill>
                            <a:schemeClr val="tx1"/>
                          </a:solidFill>
                        </a:rPr>
                        <a:t>Only two months, Cheshvan and Kislev, can vary: either 29 or 30 days.</a:t>
                      </a:r>
                      <a:br>
                        <a:rPr lang="en-US" sz="1800" dirty="0" smtClean="0">
                          <a:solidFill>
                            <a:schemeClr val="tx1"/>
                          </a:solidFill>
                        </a:rPr>
                      </a:br>
                      <a:r>
                        <a:rPr lang="en-US" sz="1800" i="1" dirty="0" smtClean="0">
                          <a:solidFill>
                            <a:schemeClr val="tx1"/>
                          </a:solidFill>
                        </a:rPr>
                        <a:t>That's</a:t>
                      </a:r>
                      <a:r>
                        <a:rPr lang="en-US" sz="1800" dirty="0" smtClean="0">
                          <a:solidFill>
                            <a:schemeClr val="tx1"/>
                          </a:solidFill>
                        </a:rPr>
                        <a:t> the three-day range for the length of the year.</a:t>
                      </a:r>
                      <a:br>
                        <a:rPr lang="en-US" sz="1800" dirty="0" smtClean="0">
                          <a:solidFill>
                            <a:schemeClr val="tx1"/>
                          </a:solidFill>
                        </a:rPr>
                      </a:br>
                      <a:r>
                        <a:rPr lang="en-US" sz="1800" dirty="0" smtClean="0">
                          <a:solidFill>
                            <a:schemeClr val="tx1"/>
                          </a:solidFill>
                        </a:rPr>
                        <a:t>In a </a:t>
                      </a:r>
                      <a:r>
                        <a:rPr lang="en-US" sz="1800" dirty="0" err="1" smtClean="0">
                          <a:solidFill>
                            <a:schemeClr val="tx1"/>
                          </a:solidFill>
                        </a:rPr>
                        <a:t>chaseirah</a:t>
                      </a:r>
                      <a:r>
                        <a:rPr lang="en-US" sz="1800" dirty="0" smtClean="0">
                          <a:solidFill>
                            <a:schemeClr val="tx1"/>
                          </a:solidFill>
                        </a:rPr>
                        <a:t> both Cheshvan and Kislev are 29. In a </a:t>
                      </a:r>
                      <a:r>
                        <a:rPr lang="en-US" sz="1800" dirty="0" err="1" smtClean="0">
                          <a:solidFill>
                            <a:schemeClr val="tx1"/>
                          </a:solidFill>
                        </a:rPr>
                        <a:t>k'sidrah</a:t>
                      </a:r>
                      <a:r>
                        <a:rPr lang="en-US" sz="1800" dirty="0" smtClean="0">
                          <a:solidFill>
                            <a:schemeClr val="tx1"/>
                          </a:solidFill>
                        </a:rPr>
                        <a:t> Cheshvan is 29 and Kislev 30. In a </a:t>
                      </a:r>
                      <a:r>
                        <a:rPr lang="en-US" sz="1800" dirty="0" err="1" smtClean="0">
                          <a:solidFill>
                            <a:schemeClr val="tx1"/>
                          </a:solidFill>
                        </a:rPr>
                        <a:t>sheleimah</a:t>
                      </a:r>
                      <a:r>
                        <a:rPr lang="en-US" sz="1800" dirty="0" smtClean="0">
                          <a:solidFill>
                            <a:schemeClr val="tx1"/>
                          </a:solidFill>
                        </a:rPr>
                        <a:t> both are 30.</a:t>
                      </a: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sz="1800" dirty="0" smtClean="0">
                          <a:solidFill>
                            <a:schemeClr val="tx1"/>
                          </a:solidFill>
                        </a:rPr>
                        <a:t>If you know </a:t>
                      </a:r>
                      <a:r>
                        <a:rPr lang="en-US" sz="1800" baseline="0" dirty="0" smtClean="0">
                          <a:solidFill>
                            <a:schemeClr val="tx1"/>
                          </a:solidFill>
                        </a:rPr>
                        <a:t>(a) </a:t>
                      </a:r>
                      <a:r>
                        <a:rPr lang="en-US" sz="1800" dirty="0" smtClean="0">
                          <a:solidFill>
                            <a:schemeClr val="tx1"/>
                          </a:solidFill>
                        </a:rPr>
                        <a:t>if it's a leap year, and (b) if it’s </a:t>
                      </a:r>
                      <a:r>
                        <a:rPr lang="en-US" sz="1800" dirty="0" err="1" smtClean="0">
                          <a:solidFill>
                            <a:schemeClr val="tx1"/>
                          </a:solidFill>
                        </a:rPr>
                        <a:t>chaseirah</a:t>
                      </a:r>
                      <a:r>
                        <a:rPr lang="en-US" sz="1800" dirty="0" smtClean="0">
                          <a:solidFill>
                            <a:schemeClr val="tx1"/>
                          </a:solidFill>
                        </a:rPr>
                        <a:t>, </a:t>
                      </a:r>
                      <a:r>
                        <a:rPr lang="en-US" sz="1800" dirty="0" err="1" smtClean="0">
                          <a:solidFill>
                            <a:schemeClr val="tx1"/>
                          </a:solidFill>
                        </a:rPr>
                        <a:t>k'sidrah</a:t>
                      </a:r>
                      <a:r>
                        <a:rPr lang="en-US" sz="1800" dirty="0" smtClean="0">
                          <a:solidFill>
                            <a:schemeClr val="tx1"/>
                          </a:solidFill>
                        </a:rPr>
                        <a:t>, or </a:t>
                      </a:r>
                      <a:r>
                        <a:rPr lang="en-US" sz="1800" dirty="0" err="1" smtClean="0">
                          <a:solidFill>
                            <a:schemeClr val="tx1"/>
                          </a:solidFill>
                        </a:rPr>
                        <a:t>sheleimah</a:t>
                      </a:r>
                      <a:r>
                        <a:rPr lang="en-US" sz="1800" dirty="0" smtClean="0">
                          <a:solidFill>
                            <a:schemeClr val="tx1"/>
                          </a:solidFill>
                        </a:rPr>
                        <a:t>,</a:t>
                      </a:r>
                      <a:r>
                        <a:rPr lang="en-US" sz="1800" baseline="0" dirty="0" smtClean="0">
                          <a:solidFill>
                            <a:schemeClr val="tx1"/>
                          </a:solidFill>
                        </a:rPr>
                        <a:t/>
                      </a:r>
                      <a:br>
                        <a:rPr lang="en-US" sz="1800" baseline="0" dirty="0" smtClean="0">
                          <a:solidFill>
                            <a:schemeClr val="tx1"/>
                          </a:solidFill>
                        </a:rPr>
                      </a:br>
                      <a:r>
                        <a:rPr lang="en-US" sz="1800" baseline="0" dirty="0" smtClean="0">
                          <a:solidFill>
                            <a:schemeClr val="tx1"/>
                          </a:solidFill>
                        </a:rPr>
                        <a:t>you </a:t>
                      </a:r>
                      <a:r>
                        <a:rPr lang="en-US" sz="1800" dirty="0" smtClean="0">
                          <a:solidFill>
                            <a:schemeClr val="tx1"/>
                          </a:solidFill>
                        </a:rPr>
                        <a:t>can establish all the months.</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285750" indent="-285750">
                        <a:buFont typeface="Arial" panose="020B0604020202020204" pitchFamily="34" charset="0"/>
                        <a:buChar char="•"/>
                      </a:pPr>
                      <a:r>
                        <a:rPr lang="en-US" sz="1800" dirty="0" smtClean="0"/>
                        <a:t>This year is a </a:t>
                      </a:r>
                      <a:r>
                        <a:rPr lang="en-US" sz="1800" b="1" dirty="0" smtClean="0"/>
                        <a:t>regular year </a:t>
                      </a:r>
                      <a:r>
                        <a:rPr lang="en-US" sz="1800" dirty="0" smtClean="0"/>
                        <a:t>and a </a:t>
                      </a:r>
                      <a:r>
                        <a:rPr lang="en-US" sz="1800" b="1" dirty="0" err="1" smtClean="0"/>
                        <a:t>sheleimah</a:t>
                      </a:r>
                      <a:r>
                        <a:rPr lang="en-US" sz="1800" dirty="0" smtClean="0"/>
                        <a:t>.</a:t>
                      </a: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sz="1800" dirty="0" smtClean="0"/>
                        <a:t>So the sequence this year is </a:t>
                      </a:r>
                      <a:r>
                        <a:rPr lang="en-US" sz="1800" dirty="0" err="1" smtClean="0"/>
                        <a:t>Tishrei</a:t>
                      </a:r>
                      <a:r>
                        <a:rPr lang="en-US" sz="1800" dirty="0" smtClean="0"/>
                        <a:t> 30, Cheshvan </a:t>
                      </a:r>
                      <a:r>
                        <a:rPr lang="en-US" sz="1800" b="1" dirty="0" smtClean="0"/>
                        <a:t>30</a:t>
                      </a:r>
                      <a:r>
                        <a:rPr lang="en-US" sz="1800" dirty="0" smtClean="0"/>
                        <a:t>, Kislev </a:t>
                      </a:r>
                      <a:r>
                        <a:rPr lang="en-US" sz="1800" b="1" dirty="0" smtClean="0"/>
                        <a:t>30</a:t>
                      </a:r>
                      <a:r>
                        <a:rPr lang="en-US" sz="1800" dirty="0" smtClean="0"/>
                        <a:t>, </a:t>
                      </a:r>
                      <a:r>
                        <a:rPr lang="en-US" sz="1800" dirty="0" err="1" smtClean="0"/>
                        <a:t>Teves</a:t>
                      </a:r>
                      <a:r>
                        <a:rPr lang="en-US" sz="1800" dirty="0" smtClean="0"/>
                        <a:t> 29, </a:t>
                      </a:r>
                      <a:r>
                        <a:rPr lang="en-US" sz="1800" dirty="0" err="1" smtClean="0"/>
                        <a:t>Shvat</a:t>
                      </a:r>
                      <a:r>
                        <a:rPr lang="en-US" sz="1800" dirty="0" smtClean="0"/>
                        <a:t> 30, Adar </a:t>
                      </a:r>
                      <a:r>
                        <a:rPr lang="en-US" sz="1800" b="1" dirty="0" smtClean="0"/>
                        <a:t>29</a:t>
                      </a:r>
                      <a:r>
                        <a:rPr lang="en-US" sz="1800" dirty="0" smtClean="0"/>
                        <a:t>, Nisan 30, Iyar 29, Sivan 30, Tammuz 29, Av 30, Elul 29. Total days: 355</a:t>
                      </a:r>
                      <a:endParaRPr lang="en-US" sz="1800" b="1" dirty="0" smtClean="0">
                        <a:solidFill>
                          <a:schemeClr val="tx1"/>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645848642"/>
                  </a:ext>
                </a:extLst>
              </a:tr>
            </a:tbl>
          </a:graphicData>
        </a:graphic>
      </p:graphicFrame>
    </p:spTree>
    <p:extLst>
      <p:ext uri="{BB962C8B-B14F-4D97-AF65-F5344CB8AC3E}">
        <p14:creationId xmlns:p14="http://schemas.microsoft.com/office/powerpoint/2010/main" val="3618096343"/>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a:t>
            </a:r>
            <a:r>
              <a:rPr lang="en" dirty="0" smtClean="0"/>
              <a:t>) Yomim Tovim and Sidros</a:t>
            </a:r>
            <a:endParaRPr dirty="0"/>
          </a:p>
        </p:txBody>
      </p:sp>
      <p:sp>
        <p:nvSpPr>
          <p:cNvPr id="97" name="Google Shape;97;p2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lvl="0">
              <a:spcBef>
                <a:spcPts val="600"/>
              </a:spcBef>
              <a:buClr>
                <a:srgbClr val="000000"/>
              </a:buClr>
              <a:buAutoNum type="arabicParenR"/>
            </a:pPr>
            <a:r>
              <a:rPr lang="en-US" dirty="0">
                <a:solidFill>
                  <a:srgbClr val="000000"/>
                </a:solidFill>
              </a:rPr>
              <a:t>Establish the months</a:t>
            </a:r>
          </a:p>
          <a:p>
            <a:pPr>
              <a:spcBef>
                <a:spcPts val="600"/>
              </a:spcBef>
              <a:buClr>
                <a:srgbClr val="000000"/>
              </a:buClr>
              <a:buFont typeface="Arial"/>
              <a:buAutoNum type="arabicParenR"/>
            </a:pPr>
            <a:r>
              <a:rPr lang="en-US" dirty="0" err="1" smtClean="0">
                <a:solidFill>
                  <a:schemeClr val="tx1"/>
                </a:solidFill>
              </a:rPr>
              <a:t>Yomim</a:t>
            </a:r>
            <a:r>
              <a:rPr lang="en-US" dirty="0" smtClean="0">
                <a:solidFill>
                  <a:schemeClr val="tx1"/>
                </a:solidFill>
              </a:rPr>
              <a:t> </a:t>
            </a:r>
            <a:r>
              <a:rPr lang="en-US" dirty="0" err="1">
                <a:solidFill>
                  <a:schemeClr val="tx1"/>
                </a:solidFill>
              </a:rPr>
              <a:t>tovim</a:t>
            </a:r>
            <a:endParaRPr lang="en-US" dirty="0">
              <a:solidFill>
                <a:schemeClr val="tx1"/>
              </a:solidFill>
            </a:endParaRPr>
          </a:p>
          <a:p>
            <a:pPr marL="457200" lvl="0" indent="-342900" algn="l" rtl="0">
              <a:spcBef>
                <a:spcPts val="600"/>
              </a:spcBef>
              <a:spcAft>
                <a:spcPts val="0"/>
              </a:spcAft>
              <a:buClr>
                <a:srgbClr val="000000"/>
              </a:buClr>
              <a:buSzPts val="1800"/>
              <a:buAutoNum type="arabicParenR"/>
            </a:pPr>
            <a:r>
              <a:rPr lang="en" dirty="0" smtClean="0">
                <a:solidFill>
                  <a:srgbClr val="000000"/>
                </a:solidFill>
              </a:rPr>
              <a:t>Sidros</a:t>
            </a:r>
            <a:br>
              <a:rPr lang="en" dirty="0" smtClean="0">
                <a:solidFill>
                  <a:srgbClr val="000000"/>
                </a:solidFill>
              </a:rPr>
            </a:br>
            <a:r>
              <a:rPr lang="en" dirty="0" smtClean="0">
                <a:solidFill>
                  <a:srgbClr val="000000"/>
                </a:solidFill>
              </a:rPr>
              <a:t>- Introduction</a:t>
            </a:r>
            <a:br>
              <a:rPr lang="en" dirty="0" smtClean="0">
                <a:solidFill>
                  <a:srgbClr val="000000"/>
                </a:solidFill>
              </a:rPr>
            </a:br>
            <a:r>
              <a:rPr lang="en" dirty="0" smtClean="0">
                <a:solidFill>
                  <a:srgbClr val="000000"/>
                </a:solidFill>
              </a:rPr>
              <a:t>- Arranging the sidros</a:t>
            </a:r>
            <a:endParaRPr lang="en" dirty="0">
              <a:solidFill>
                <a:srgbClr val="000000"/>
              </a:solidFill>
            </a:endParaRPr>
          </a:p>
        </p:txBody>
      </p:sp>
    </p:spTree>
    <p:extLst>
      <p:ext uri="{BB962C8B-B14F-4D97-AF65-F5344CB8AC3E}">
        <p14:creationId xmlns:p14="http://schemas.microsoft.com/office/powerpoint/2010/main" val="112068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mph" presetSubtype="0" nodeType="clickEffect">
                                  <p:stCondLst>
                                    <p:cond delay="0"/>
                                  </p:stCondLst>
                                  <p:endCondLst>
                                    <p:cond evt="onNext" delay="0">
                                      <p:tgtEl>
                                        <p:sldTgt/>
                                      </p:tgtEl>
                                    </p:cond>
                                  </p:endCondLst>
                                  <p:childTnLst>
                                    <p:set>
                                      <p:cBhvr override="childStyle">
                                        <p:cTn id="6" dur="indefinite"/>
                                        <p:tgtEl>
                                          <p:spTgt spid="97">
                                            <p:txEl>
                                              <p:pRg st="1" end="1"/>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 dirty="0"/>
              <a:t>Yomim Tovim</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1733931912"/>
              </p:ext>
            </p:extLst>
          </p:nvPr>
        </p:nvGraphicFramePr>
        <p:xfrm>
          <a:off x="753036" y="932180"/>
          <a:ext cx="7637928" cy="3937000"/>
        </p:xfrm>
        <a:graphic>
          <a:graphicData uri="http://schemas.openxmlformats.org/drawingml/2006/table">
            <a:tbl>
              <a:tblPr>
                <a:tableStyleId>{073A0DAA-6AF3-43AB-8588-CEC1D06C72B9}</a:tableStyleId>
              </a:tblPr>
              <a:tblGrid>
                <a:gridCol w="3854823">
                  <a:extLst>
                    <a:ext uri="{9D8B030D-6E8A-4147-A177-3AD203B41FA5}">
                      <a16:colId xmlns:a16="http://schemas.microsoft.com/office/drawing/2014/main" val="1323424614"/>
                    </a:ext>
                  </a:extLst>
                </a:gridCol>
                <a:gridCol w="3783105">
                  <a:extLst>
                    <a:ext uri="{9D8B030D-6E8A-4147-A177-3AD203B41FA5}">
                      <a16:colId xmlns:a16="http://schemas.microsoft.com/office/drawing/2014/main" val="2779719984"/>
                    </a:ext>
                  </a:extLst>
                </a:gridCol>
              </a:tblGrid>
              <a:tr h="370840">
                <a:tc>
                  <a:txBody>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lang="en-US" sz="1800" dirty="0" smtClean="0">
                        <a:solidFill>
                          <a:schemeClr val="tx1"/>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r>
                        <a:rPr lang="en-US" sz="1800" b="1" dirty="0" smtClean="0"/>
                        <a:t>This year:</a:t>
                      </a: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68764761"/>
                  </a:ext>
                </a:extLst>
              </a:tr>
              <a:tr h="370840">
                <a:tc>
                  <a:txBody>
                    <a:bodyPr/>
                    <a:lstStyle/>
                    <a:p>
                      <a:pPr marL="285750" indent="-285750">
                        <a:buFont typeface="Arial" panose="020B0604020202020204" pitchFamily="34" charset="0"/>
                        <a:buChar char="•"/>
                      </a:pPr>
                      <a:r>
                        <a:rPr lang="en-US" sz="1800" dirty="0" smtClean="0">
                          <a:solidFill>
                            <a:schemeClr val="tx1"/>
                          </a:solidFill>
                        </a:rPr>
                        <a:t>We’ve already added the </a:t>
                      </a:r>
                      <a:r>
                        <a:rPr lang="en-US" sz="1800" dirty="0" err="1" smtClean="0">
                          <a:solidFill>
                            <a:schemeClr val="tx1"/>
                          </a:solidFill>
                        </a:rPr>
                        <a:t>Roshei</a:t>
                      </a:r>
                      <a:r>
                        <a:rPr lang="en-US" sz="1800" dirty="0" smtClean="0">
                          <a:solidFill>
                            <a:schemeClr val="tx1"/>
                          </a:solidFill>
                        </a:rPr>
                        <a:t> </a:t>
                      </a:r>
                      <a:r>
                        <a:rPr lang="en-US" sz="1800" dirty="0" err="1" smtClean="0">
                          <a:solidFill>
                            <a:schemeClr val="tx1"/>
                          </a:solidFill>
                        </a:rPr>
                        <a:t>Chodoshim</a:t>
                      </a:r>
                      <a:r>
                        <a:rPr lang="en-US" sz="1800" dirty="0" smtClean="0">
                          <a:solidFill>
                            <a:schemeClr val="tx1"/>
                          </a:solidFill>
                        </a:rPr>
                        <a:t> to the calendar.</a:t>
                      </a:r>
                    </a:p>
                    <a:p>
                      <a:pPr marL="285750" indent="-285750">
                        <a:buFont typeface="Arial" panose="020B0604020202020204" pitchFamily="34" charset="0"/>
                        <a:buChar char="•"/>
                      </a:pPr>
                      <a:r>
                        <a:rPr lang="en-US" sz="1800" dirty="0" smtClean="0">
                          <a:solidFill>
                            <a:schemeClr val="tx1"/>
                          </a:solidFill>
                        </a:rPr>
                        <a:t>Each of the other </a:t>
                      </a:r>
                      <a:r>
                        <a:rPr lang="en-US" sz="1800" dirty="0" err="1" smtClean="0">
                          <a:solidFill>
                            <a:schemeClr val="tx1"/>
                          </a:solidFill>
                        </a:rPr>
                        <a:t>yomim</a:t>
                      </a:r>
                      <a:r>
                        <a:rPr lang="en-US" sz="1800" dirty="0" smtClean="0">
                          <a:solidFill>
                            <a:schemeClr val="tx1"/>
                          </a:solidFill>
                        </a:rPr>
                        <a:t> </a:t>
                      </a:r>
                      <a:r>
                        <a:rPr lang="en-US" sz="1800" dirty="0" err="1" smtClean="0">
                          <a:solidFill>
                            <a:schemeClr val="tx1"/>
                          </a:solidFill>
                        </a:rPr>
                        <a:t>tovim</a:t>
                      </a:r>
                      <a:r>
                        <a:rPr lang="en-US" sz="1800" dirty="0" smtClean="0">
                          <a:solidFill>
                            <a:schemeClr val="tx1"/>
                          </a:solidFill>
                        </a:rPr>
                        <a:t> has a fixed date in the calendar</a:t>
                      </a:r>
                      <a:r>
                        <a:rPr lang="en-US" sz="1800" baseline="0" dirty="0" smtClean="0">
                          <a:solidFill>
                            <a:schemeClr val="tx1"/>
                          </a:solidFill>
                        </a:rPr>
                        <a:t> - that gives </a:t>
                      </a:r>
                      <a:r>
                        <a:rPr lang="en-US" sz="1800" dirty="0" smtClean="0">
                          <a:solidFill>
                            <a:schemeClr val="tx1"/>
                          </a:solidFill>
                        </a:rPr>
                        <a:t>its</a:t>
                      </a:r>
                      <a:r>
                        <a:rPr lang="en-US" sz="1800" baseline="0" dirty="0" smtClean="0">
                          <a:solidFill>
                            <a:schemeClr val="tx1"/>
                          </a:solidFill>
                        </a:rPr>
                        <a:t> </a:t>
                      </a:r>
                      <a:r>
                        <a:rPr lang="en-US" sz="1800" dirty="0" smtClean="0">
                          <a:solidFill>
                            <a:schemeClr val="tx1"/>
                          </a:solidFill>
                        </a:rPr>
                        <a:t>day of the week</a:t>
                      </a:r>
                      <a:r>
                        <a:rPr lang="en-US" sz="1800" baseline="0" dirty="0" smtClean="0">
                          <a:solidFill>
                            <a:schemeClr val="tx1"/>
                          </a:solidFill>
                        </a:rPr>
                        <a:t>.</a:t>
                      </a:r>
                      <a:br>
                        <a:rPr lang="en-US" sz="1800" baseline="0" dirty="0" smtClean="0">
                          <a:solidFill>
                            <a:schemeClr val="tx1"/>
                          </a:solidFill>
                        </a:rPr>
                      </a:br>
                      <a:r>
                        <a:rPr lang="en-US" sz="1800" baseline="0" dirty="0" smtClean="0">
                          <a:solidFill>
                            <a:schemeClr val="tx1"/>
                          </a:solidFill>
                        </a:rPr>
                        <a:t>Special cases:</a:t>
                      </a:r>
                      <a:endParaRPr lang="en-US" sz="1800" dirty="0" smtClean="0">
                        <a:solidFill>
                          <a:schemeClr val="tx1"/>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285750" indent="-285750">
                        <a:buFont typeface="Arial" panose="020B0604020202020204" pitchFamily="34" charset="0"/>
                        <a:buChar char="•"/>
                      </a:pPr>
                      <a:r>
                        <a:rPr lang="en-US" sz="1800" dirty="0" smtClean="0">
                          <a:solidFill>
                            <a:schemeClr val="tx1"/>
                          </a:solidFill>
                        </a:rPr>
                        <a:t>Scroll down through calendar </a:t>
                      </a:r>
                      <a:r>
                        <a:rPr lang="he-IL" sz="1800" dirty="0" smtClean="0">
                          <a:solidFill>
                            <a:schemeClr val="tx1"/>
                          </a:solidFill>
                        </a:rPr>
                        <a:t>בש"ה</a:t>
                      </a:r>
                      <a:r>
                        <a:rPr lang="en-US" sz="1800" dirty="0" smtClean="0">
                          <a:solidFill>
                            <a:schemeClr val="tx1"/>
                          </a:solidFill>
                        </a:rPr>
                        <a:t> to see where this year’s </a:t>
                      </a:r>
                      <a:r>
                        <a:rPr lang="en-US" sz="1800" dirty="0" err="1" smtClean="0">
                          <a:solidFill>
                            <a:schemeClr val="tx1"/>
                          </a:solidFill>
                        </a:rPr>
                        <a:t>yomim</a:t>
                      </a:r>
                      <a:r>
                        <a:rPr lang="en-US" sz="1800" dirty="0" smtClean="0">
                          <a:solidFill>
                            <a:schemeClr val="tx1"/>
                          </a:solidFill>
                        </a:rPr>
                        <a:t> </a:t>
                      </a:r>
                      <a:r>
                        <a:rPr lang="en-US" sz="1800" dirty="0" err="1" smtClean="0">
                          <a:solidFill>
                            <a:schemeClr val="tx1"/>
                          </a:solidFill>
                        </a:rPr>
                        <a:t>tovim</a:t>
                      </a:r>
                      <a:r>
                        <a:rPr lang="en-US" sz="1800" dirty="0" smtClean="0">
                          <a:solidFill>
                            <a:schemeClr val="tx1"/>
                          </a:solidFill>
                        </a:rPr>
                        <a:t> fall.</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645848642"/>
                  </a:ext>
                </a:extLst>
              </a:tr>
              <a:tr h="370840">
                <a:tc>
                  <a:txBody>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sz="1800" baseline="0" dirty="0" smtClean="0">
                          <a:solidFill>
                            <a:schemeClr val="tx1"/>
                          </a:solidFill>
                        </a:rPr>
                        <a:t>Chanukah is always eight days, whether Rosh </a:t>
                      </a:r>
                      <a:r>
                        <a:rPr lang="en-US" sz="1800" baseline="0" dirty="0" err="1" smtClean="0">
                          <a:solidFill>
                            <a:schemeClr val="tx1"/>
                          </a:solidFill>
                        </a:rPr>
                        <a:t>Chodesh</a:t>
                      </a:r>
                      <a:r>
                        <a:rPr lang="en-US" sz="1800" baseline="0" dirty="0" smtClean="0">
                          <a:solidFill>
                            <a:schemeClr val="tx1"/>
                          </a:solidFill>
                        </a:rPr>
                        <a:t> </a:t>
                      </a:r>
                      <a:r>
                        <a:rPr lang="en-US" sz="1800" baseline="0" dirty="0" err="1" smtClean="0">
                          <a:solidFill>
                            <a:schemeClr val="tx1"/>
                          </a:solidFill>
                        </a:rPr>
                        <a:t>Teves</a:t>
                      </a:r>
                      <a:r>
                        <a:rPr lang="en-US" sz="1800" baseline="0" dirty="0" smtClean="0">
                          <a:solidFill>
                            <a:schemeClr val="tx1"/>
                          </a:solidFill>
                        </a:rPr>
                        <a:t> is one day or two, so Chanukah may end on 2 </a:t>
                      </a:r>
                      <a:r>
                        <a:rPr lang="en-US" sz="1800" baseline="0" dirty="0" err="1" smtClean="0">
                          <a:solidFill>
                            <a:schemeClr val="tx1"/>
                          </a:solidFill>
                        </a:rPr>
                        <a:t>Teves</a:t>
                      </a:r>
                      <a:r>
                        <a:rPr lang="en-US" sz="1800" baseline="0" dirty="0" smtClean="0">
                          <a:solidFill>
                            <a:schemeClr val="tx1"/>
                          </a:solidFill>
                        </a:rPr>
                        <a:t> or 3 </a:t>
                      </a:r>
                      <a:r>
                        <a:rPr lang="en-US" sz="1800" baseline="0" dirty="0" err="1" smtClean="0">
                          <a:solidFill>
                            <a:schemeClr val="tx1"/>
                          </a:solidFill>
                        </a:rPr>
                        <a:t>Teves</a:t>
                      </a:r>
                      <a:r>
                        <a:rPr lang="en-US" sz="1800" baseline="0" dirty="0" smtClean="0">
                          <a:solidFill>
                            <a:schemeClr val="tx1"/>
                          </a:solidFill>
                        </a:rPr>
                        <a:t>.</a:t>
                      </a:r>
                    </a:p>
                  </a:txBody>
                  <a:tcPr>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sz="1800" b="0" dirty="0" smtClean="0">
                          <a:solidFill>
                            <a:schemeClr val="tx1"/>
                          </a:solidFill>
                        </a:rPr>
                        <a:t>This year Rosh</a:t>
                      </a:r>
                      <a:r>
                        <a:rPr lang="en-US" sz="1800" b="0" baseline="0" dirty="0" smtClean="0">
                          <a:solidFill>
                            <a:schemeClr val="tx1"/>
                          </a:solidFill>
                        </a:rPr>
                        <a:t> </a:t>
                      </a:r>
                      <a:r>
                        <a:rPr lang="en-US" sz="1800" b="0" baseline="0" dirty="0" err="1" smtClean="0">
                          <a:solidFill>
                            <a:schemeClr val="tx1"/>
                          </a:solidFill>
                        </a:rPr>
                        <a:t>Chodesh</a:t>
                      </a:r>
                      <a:r>
                        <a:rPr lang="en-US" sz="1800" b="0" baseline="0" dirty="0" smtClean="0">
                          <a:solidFill>
                            <a:schemeClr val="tx1"/>
                          </a:solidFill>
                        </a:rPr>
                        <a:t> </a:t>
                      </a:r>
                      <a:r>
                        <a:rPr lang="en-US" sz="1800" b="0" baseline="0" dirty="0" err="1" smtClean="0">
                          <a:solidFill>
                            <a:schemeClr val="tx1"/>
                          </a:solidFill>
                        </a:rPr>
                        <a:t>Teves</a:t>
                      </a:r>
                      <a:r>
                        <a:rPr lang="en-US" sz="1800" b="0" baseline="0" dirty="0" smtClean="0">
                          <a:solidFill>
                            <a:schemeClr val="tx1"/>
                          </a:solidFill>
                        </a:rPr>
                        <a:t> is two days, so Chanukah ends on 2 </a:t>
                      </a:r>
                      <a:r>
                        <a:rPr lang="en-US" sz="1800" b="0" baseline="0" dirty="0" err="1" smtClean="0">
                          <a:solidFill>
                            <a:schemeClr val="tx1"/>
                          </a:solidFill>
                        </a:rPr>
                        <a:t>Teves</a:t>
                      </a:r>
                      <a:r>
                        <a:rPr lang="en-US" sz="1800" b="0" baseline="0" dirty="0" smtClean="0">
                          <a:solidFill>
                            <a:schemeClr val="tx1"/>
                          </a:solidFill>
                        </a:rPr>
                        <a:t>.</a:t>
                      </a:r>
                    </a:p>
                  </a:txBody>
                  <a:tcPr>
                    <a:lnL w="12700" cap="flat" cmpd="sng" algn="ctr">
                      <a:solidFill>
                        <a:schemeClr val="tx1"/>
                      </a:solid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835989137"/>
                  </a:ext>
                </a:extLst>
              </a:tr>
              <a:tr h="370840">
                <a:tc>
                  <a:txBody>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sz="1800" baseline="0" dirty="0" smtClean="0">
                          <a:solidFill>
                            <a:schemeClr val="tx1"/>
                          </a:solidFill>
                        </a:rPr>
                        <a:t>Fast days get pushed forward if they fall on Shabbos.</a:t>
                      </a:r>
                      <a:endParaRPr lang="en-US" sz="1800" dirty="0" smtClean="0">
                        <a:solidFill>
                          <a:schemeClr val="tx1"/>
                        </a:solidFill>
                      </a:endParaRPr>
                    </a:p>
                  </a:txBody>
                  <a:tcPr>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sz="1800" b="0" dirty="0" smtClean="0">
                          <a:solidFill>
                            <a:schemeClr val="tx1"/>
                          </a:solidFill>
                        </a:rPr>
                        <a:t>None of the fast days get</a:t>
                      </a:r>
                      <a:r>
                        <a:rPr lang="en-US" sz="1800" b="0" baseline="0" dirty="0" smtClean="0">
                          <a:solidFill>
                            <a:schemeClr val="tx1"/>
                          </a:solidFill>
                        </a:rPr>
                        <a:t> pushed forward this year.</a:t>
                      </a:r>
                      <a:endParaRPr lang="en-US" sz="1800" b="0" dirty="0" smtClean="0">
                        <a:solidFill>
                          <a:schemeClr val="tx1"/>
                        </a:solidFill>
                      </a:endParaRPr>
                    </a:p>
                  </a:txBody>
                  <a:tcPr>
                    <a:lnL w="12700" cap="flat" cmpd="sng" algn="ctr">
                      <a:solidFill>
                        <a:schemeClr val="tx1"/>
                      </a:solid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184675221"/>
                  </a:ext>
                </a:extLst>
              </a:tr>
            </a:tbl>
          </a:graphicData>
        </a:graphic>
      </p:graphicFrame>
    </p:spTree>
    <p:extLst>
      <p:ext uri="{BB962C8B-B14F-4D97-AF65-F5344CB8AC3E}">
        <p14:creationId xmlns:p14="http://schemas.microsoft.com/office/powerpoint/2010/main" val="3068891452"/>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Establish the months, cont.</a:t>
            </a:r>
            <a:endParaRPr lang="en-US" dirty="0"/>
          </a:p>
        </p:txBody>
      </p:sp>
      <p:sp>
        <p:nvSpPr>
          <p:cNvPr id="3" name="Text Placeholder 2"/>
          <p:cNvSpPr>
            <a:spLocks noGrp="1"/>
          </p:cNvSpPr>
          <p:nvPr>
            <p:ph type="body" idx="1"/>
          </p:nvPr>
        </p:nvSpPr>
        <p:spPr>
          <a:xfrm>
            <a:off x="311699" y="1152475"/>
            <a:ext cx="8285454" cy="3416400"/>
          </a:xfrm>
        </p:spPr>
        <p:txBody>
          <a:bodyPr/>
          <a:lstStyle/>
          <a:p>
            <a:r>
              <a:rPr lang="en-US" dirty="0" smtClean="0">
                <a:solidFill>
                  <a:schemeClr val="tx1"/>
                </a:solidFill>
              </a:rPr>
              <a:t>We saw that only three things vary in the calendar (aside from which day you start): Cheshvan, Kislev, and whether there’s a second Adar.</a:t>
            </a:r>
          </a:p>
          <a:p>
            <a:r>
              <a:rPr lang="en-US" dirty="0" smtClean="0">
                <a:solidFill>
                  <a:schemeClr val="tx1"/>
                </a:solidFill>
              </a:rPr>
              <a:t>What that means: The entire calendar from the last Adar onward is always the same.</a:t>
            </a:r>
            <a:r>
              <a:rPr lang="en-US" dirty="0">
                <a:solidFill>
                  <a:schemeClr val="tx1"/>
                </a:solidFill>
              </a:rPr>
              <a:t/>
            </a:r>
            <a:br>
              <a:rPr lang="en-US" dirty="0">
                <a:solidFill>
                  <a:schemeClr val="tx1"/>
                </a:solidFill>
              </a:rPr>
            </a:br>
            <a:r>
              <a:rPr lang="en-US" dirty="0" smtClean="0">
                <a:solidFill>
                  <a:schemeClr val="tx1"/>
                </a:solidFill>
              </a:rPr>
              <a:t>From Adar II and Purim, Nisan and Pesach, all the way through the next Rosh Hashanah (really right through Cheshvan) is an identical rigid span for all calendars (just shifted by the day it starts).</a:t>
            </a:r>
            <a:endParaRPr lang="en-US" dirty="0">
              <a:solidFill>
                <a:schemeClr val="tx1"/>
              </a:solidFill>
            </a:endParaRPr>
          </a:p>
          <a:p>
            <a:r>
              <a:rPr lang="en-US" dirty="0" smtClean="0">
                <a:solidFill>
                  <a:schemeClr val="tx1"/>
                </a:solidFill>
              </a:rPr>
              <a:t>The result: If you know the day of the week for any one of those days, you know all the rest.</a:t>
            </a:r>
            <a:endParaRPr lang="en-US" dirty="0">
              <a:solidFill>
                <a:schemeClr val="tx1"/>
              </a:solidFill>
            </a:endParaRPr>
          </a:p>
        </p:txBody>
      </p:sp>
    </p:spTree>
    <p:extLst>
      <p:ext uri="{BB962C8B-B14F-4D97-AF65-F5344CB8AC3E}">
        <p14:creationId xmlns:p14="http://schemas.microsoft.com/office/powerpoint/2010/main" val="4041503755"/>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Establish the months, cont.</a:t>
            </a:r>
            <a:endParaRPr lang="en-US" dirty="0"/>
          </a:p>
        </p:txBody>
      </p:sp>
      <p:sp>
        <p:nvSpPr>
          <p:cNvPr id="3" name="Text Placeholder 2"/>
          <p:cNvSpPr>
            <a:spLocks noGrp="1"/>
          </p:cNvSpPr>
          <p:nvPr>
            <p:ph type="body" idx="1"/>
          </p:nvPr>
        </p:nvSpPr>
        <p:spPr>
          <a:xfrm>
            <a:off x="311699" y="1152475"/>
            <a:ext cx="8285454" cy="3416400"/>
          </a:xfrm>
        </p:spPr>
        <p:txBody>
          <a:bodyPr/>
          <a:lstStyle/>
          <a:p>
            <a:r>
              <a:rPr lang="en-US" dirty="0" smtClean="0">
                <a:solidFill>
                  <a:schemeClr val="tx1"/>
                </a:solidFill>
              </a:rPr>
              <a:t>“If you know the day of the week for any one of those days, you know all the rest.”</a:t>
            </a:r>
          </a:p>
          <a:p>
            <a:r>
              <a:rPr lang="en-US" dirty="0" smtClean="0">
                <a:solidFill>
                  <a:schemeClr val="tx1"/>
                </a:solidFill>
              </a:rPr>
              <a:t>See Tur Orach Chaim 428 for a mnemonic using this (“</a:t>
            </a:r>
            <a:r>
              <a:rPr lang="he-IL" dirty="0" smtClean="0">
                <a:solidFill>
                  <a:schemeClr val="tx1"/>
                </a:solidFill>
              </a:rPr>
              <a:t>את-בש</a:t>
            </a:r>
            <a:r>
              <a:rPr lang="en-US" dirty="0" smtClean="0">
                <a:solidFill>
                  <a:schemeClr val="tx1"/>
                </a:solidFill>
              </a:rPr>
              <a:t>"):</a:t>
            </a:r>
          </a:p>
          <a:p>
            <a:pPr lvl="1">
              <a:spcBef>
                <a:spcPts val="0"/>
              </a:spcBef>
              <a:buFont typeface="Courier New" panose="02070309020205020404" pitchFamily="49" charset="0"/>
              <a:buChar char="o"/>
            </a:pPr>
            <a:r>
              <a:rPr lang="en-US" sz="1800" dirty="0" smtClean="0">
                <a:solidFill>
                  <a:schemeClr val="tx1"/>
                </a:solidFill>
              </a:rPr>
              <a:t>1st day of Pesach (</a:t>
            </a:r>
            <a:r>
              <a:rPr lang="he-IL" sz="1800" dirty="0" smtClean="0">
                <a:solidFill>
                  <a:schemeClr val="tx1"/>
                </a:solidFill>
              </a:rPr>
              <a:t>א</a:t>
            </a:r>
            <a:r>
              <a:rPr lang="en-US" sz="1800" dirty="0" smtClean="0">
                <a:solidFill>
                  <a:schemeClr val="tx1"/>
                </a:solidFill>
              </a:rPr>
              <a:t>) same day as Tisha B’Av (</a:t>
            </a:r>
            <a:r>
              <a:rPr lang="he-IL" sz="1800" dirty="0" smtClean="0">
                <a:solidFill>
                  <a:schemeClr val="tx1"/>
                </a:solidFill>
              </a:rPr>
              <a:t>ת</a:t>
            </a:r>
            <a:r>
              <a:rPr lang="en-US" sz="1800" dirty="0" smtClean="0">
                <a:solidFill>
                  <a:schemeClr val="tx1"/>
                </a:solidFill>
              </a:rPr>
              <a:t>)</a:t>
            </a:r>
          </a:p>
          <a:p>
            <a:pPr lvl="1">
              <a:spcBef>
                <a:spcPts val="0"/>
              </a:spcBef>
              <a:buFont typeface="Courier New" panose="02070309020205020404" pitchFamily="49" charset="0"/>
              <a:buChar char="o"/>
            </a:pPr>
            <a:r>
              <a:rPr lang="en-US" sz="1800" dirty="0" smtClean="0">
                <a:solidFill>
                  <a:schemeClr val="tx1"/>
                </a:solidFill>
              </a:rPr>
              <a:t>2nd day of Pesach (</a:t>
            </a:r>
            <a:r>
              <a:rPr lang="he-IL" sz="1800" dirty="0" smtClean="0">
                <a:solidFill>
                  <a:schemeClr val="tx1"/>
                </a:solidFill>
              </a:rPr>
              <a:t>ב</a:t>
            </a:r>
            <a:r>
              <a:rPr lang="en-US" sz="1800" dirty="0" smtClean="0">
                <a:solidFill>
                  <a:schemeClr val="tx1"/>
                </a:solidFill>
              </a:rPr>
              <a:t>) same day as Shavuos (</a:t>
            </a:r>
            <a:r>
              <a:rPr lang="he-IL" sz="1800" dirty="0" smtClean="0">
                <a:solidFill>
                  <a:schemeClr val="tx1"/>
                </a:solidFill>
              </a:rPr>
              <a:t>ש</a:t>
            </a:r>
            <a:r>
              <a:rPr lang="en-US" sz="1800" dirty="0" smtClean="0">
                <a:solidFill>
                  <a:schemeClr val="tx1"/>
                </a:solidFill>
              </a:rPr>
              <a:t>)</a:t>
            </a:r>
          </a:p>
          <a:p>
            <a:pPr lvl="1">
              <a:spcBef>
                <a:spcPts val="0"/>
              </a:spcBef>
              <a:buFont typeface="Courier New" panose="02070309020205020404" pitchFamily="49" charset="0"/>
              <a:buChar char="o"/>
            </a:pPr>
            <a:r>
              <a:rPr lang="en-US" sz="1800" dirty="0" smtClean="0">
                <a:solidFill>
                  <a:schemeClr val="tx1"/>
                </a:solidFill>
              </a:rPr>
              <a:t>3rd day of Pesach (</a:t>
            </a:r>
            <a:r>
              <a:rPr lang="he-IL" sz="1800" dirty="0" smtClean="0">
                <a:solidFill>
                  <a:schemeClr val="tx1"/>
                </a:solidFill>
              </a:rPr>
              <a:t>ג</a:t>
            </a:r>
            <a:r>
              <a:rPr lang="en-US" sz="1800" dirty="0" smtClean="0">
                <a:solidFill>
                  <a:schemeClr val="tx1"/>
                </a:solidFill>
              </a:rPr>
              <a:t>) same day as Rosh Hashanah (</a:t>
            </a:r>
            <a:r>
              <a:rPr lang="he-IL" sz="1800" dirty="0" smtClean="0">
                <a:solidFill>
                  <a:schemeClr val="tx1"/>
                </a:solidFill>
              </a:rPr>
              <a:t>ר</a:t>
            </a:r>
            <a:r>
              <a:rPr lang="en-US" sz="1800" dirty="0" smtClean="0">
                <a:solidFill>
                  <a:schemeClr val="tx1"/>
                </a:solidFill>
              </a:rPr>
              <a:t>)</a:t>
            </a:r>
          </a:p>
          <a:p>
            <a:pPr lvl="1">
              <a:spcBef>
                <a:spcPts val="0"/>
              </a:spcBef>
              <a:buFont typeface="Courier New" panose="02070309020205020404" pitchFamily="49" charset="0"/>
              <a:buChar char="o"/>
            </a:pPr>
            <a:r>
              <a:rPr lang="en-US" sz="1800" dirty="0" smtClean="0">
                <a:solidFill>
                  <a:schemeClr val="tx1"/>
                </a:solidFill>
              </a:rPr>
              <a:t>4th day of Pesach (</a:t>
            </a:r>
            <a:r>
              <a:rPr lang="he-IL" sz="1800" dirty="0" smtClean="0">
                <a:solidFill>
                  <a:schemeClr val="tx1"/>
                </a:solidFill>
              </a:rPr>
              <a:t>ד</a:t>
            </a:r>
            <a:r>
              <a:rPr lang="en-US" sz="1800" dirty="0" smtClean="0">
                <a:solidFill>
                  <a:schemeClr val="tx1"/>
                </a:solidFill>
              </a:rPr>
              <a:t>) same day as Krias HaTorah (Simchas Torah) (</a:t>
            </a:r>
            <a:r>
              <a:rPr lang="he-IL" sz="1800" dirty="0" smtClean="0">
                <a:solidFill>
                  <a:schemeClr val="tx1"/>
                </a:solidFill>
              </a:rPr>
              <a:t>ק</a:t>
            </a:r>
            <a:r>
              <a:rPr lang="en-US" sz="1800" dirty="0" smtClean="0">
                <a:solidFill>
                  <a:schemeClr val="tx1"/>
                </a:solidFill>
              </a:rPr>
              <a:t>)</a:t>
            </a:r>
          </a:p>
          <a:p>
            <a:pPr lvl="1">
              <a:spcBef>
                <a:spcPts val="0"/>
              </a:spcBef>
              <a:buFont typeface="Courier New" panose="02070309020205020404" pitchFamily="49" charset="0"/>
              <a:buChar char="o"/>
            </a:pPr>
            <a:r>
              <a:rPr lang="en-US" sz="1800" dirty="0" smtClean="0">
                <a:solidFill>
                  <a:schemeClr val="tx1"/>
                </a:solidFill>
              </a:rPr>
              <a:t>5th day of Pesach (</a:t>
            </a:r>
            <a:r>
              <a:rPr lang="he-IL" sz="1800" dirty="0" smtClean="0">
                <a:solidFill>
                  <a:schemeClr val="tx1"/>
                </a:solidFill>
              </a:rPr>
              <a:t>ה</a:t>
            </a:r>
            <a:r>
              <a:rPr lang="en-US" sz="1800" dirty="0" smtClean="0">
                <a:solidFill>
                  <a:schemeClr val="tx1"/>
                </a:solidFill>
              </a:rPr>
              <a:t>) same day as Tzom (Yom Kippur) (</a:t>
            </a:r>
            <a:r>
              <a:rPr lang="he-IL" sz="1800" dirty="0" smtClean="0">
                <a:solidFill>
                  <a:schemeClr val="tx1"/>
                </a:solidFill>
              </a:rPr>
              <a:t>צ</a:t>
            </a:r>
            <a:r>
              <a:rPr lang="en-US" sz="1800" dirty="0" smtClean="0">
                <a:solidFill>
                  <a:schemeClr val="tx1"/>
                </a:solidFill>
              </a:rPr>
              <a:t>)</a:t>
            </a:r>
          </a:p>
          <a:p>
            <a:pPr lvl="1">
              <a:spcBef>
                <a:spcPts val="0"/>
              </a:spcBef>
              <a:buFont typeface="Courier New" panose="02070309020205020404" pitchFamily="49" charset="0"/>
              <a:buChar char="o"/>
            </a:pPr>
            <a:r>
              <a:rPr lang="en-US" sz="1800" dirty="0" smtClean="0">
                <a:solidFill>
                  <a:schemeClr val="tx1"/>
                </a:solidFill>
              </a:rPr>
              <a:t>6th day of Pesach (</a:t>
            </a:r>
            <a:r>
              <a:rPr lang="he-IL" sz="1800" dirty="0" smtClean="0">
                <a:solidFill>
                  <a:schemeClr val="tx1"/>
                </a:solidFill>
              </a:rPr>
              <a:t>ו</a:t>
            </a:r>
            <a:r>
              <a:rPr lang="en-US" sz="1800" dirty="0" smtClean="0">
                <a:solidFill>
                  <a:schemeClr val="tx1"/>
                </a:solidFill>
              </a:rPr>
              <a:t>) same day as the </a:t>
            </a:r>
            <a:r>
              <a:rPr lang="en-US" sz="1800" i="1" dirty="0" smtClean="0">
                <a:solidFill>
                  <a:schemeClr val="tx1"/>
                </a:solidFill>
              </a:rPr>
              <a:t>previous</a:t>
            </a:r>
            <a:r>
              <a:rPr lang="en-US" sz="1800" dirty="0" smtClean="0">
                <a:solidFill>
                  <a:schemeClr val="tx1"/>
                </a:solidFill>
              </a:rPr>
              <a:t> Purim (</a:t>
            </a:r>
            <a:r>
              <a:rPr lang="he-IL" sz="1800" dirty="0" smtClean="0">
                <a:solidFill>
                  <a:schemeClr val="tx1"/>
                </a:solidFill>
              </a:rPr>
              <a:t>פ</a:t>
            </a:r>
            <a:r>
              <a:rPr lang="en-US" sz="1800" dirty="0" smtClean="0">
                <a:solidFill>
                  <a:schemeClr val="tx1"/>
                </a:solidFill>
              </a:rPr>
              <a:t>)</a:t>
            </a:r>
            <a:endParaRPr lang="en-US" sz="1800" dirty="0">
              <a:solidFill>
                <a:schemeClr val="tx1"/>
              </a:solidFill>
            </a:endParaRPr>
          </a:p>
        </p:txBody>
      </p:sp>
    </p:spTree>
    <p:extLst>
      <p:ext uri="{BB962C8B-B14F-4D97-AF65-F5344CB8AC3E}">
        <p14:creationId xmlns:p14="http://schemas.microsoft.com/office/powerpoint/2010/main" val="1968337593"/>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Establish the months, cont.</a:t>
            </a:r>
          </a:p>
        </p:txBody>
      </p:sp>
      <p:graphicFrame>
        <p:nvGraphicFramePr>
          <p:cNvPr id="4" name="Table 3"/>
          <p:cNvGraphicFramePr>
            <a:graphicFrameLocks noGrp="1"/>
          </p:cNvGraphicFramePr>
          <p:nvPr>
            <p:extLst>
              <p:ext uri="{D42A27DB-BD31-4B8C-83A1-F6EECF244321}">
                <p14:modId xmlns:p14="http://schemas.microsoft.com/office/powerpoint/2010/main" val="2215605850"/>
              </p:ext>
            </p:extLst>
          </p:nvPr>
        </p:nvGraphicFramePr>
        <p:xfrm>
          <a:off x="753036" y="1017725"/>
          <a:ext cx="7637928" cy="3844865"/>
        </p:xfrm>
        <a:graphic>
          <a:graphicData uri="http://schemas.openxmlformats.org/drawingml/2006/table">
            <a:tbl>
              <a:tblPr>
                <a:tableStyleId>{073A0DAA-6AF3-43AB-8588-CEC1D06C72B9}</a:tableStyleId>
              </a:tblPr>
              <a:tblGrid>
                <a:gridCol w="4258235">
                  <a:extLst>
                    <a:ext uri="{9D8B030D-6E8A-4147-A177-3AD203B41FA5}">
                      <a16:colId xmlns:a16="http://schemas.microsoft.com/office/drawing/2014/main" val="1323424614"/>
                    </a:ext>
                  </a:extLst>
                </a:gridCol>
                <a:gridCol w="3379693">
                  <a:extLst>
                    <a:ext uri="{9D8B030D-6E8A-4147-A177-3AD203B41FA5}">
                      <a16:colId xmlns:a16="http://schemas.microsoft.com/office/drawing/2014/main" val="2779719984"/>
                    </a:ext>
                  </a:extLst>
                </a:gridCol>
              </a:tblGrid>
              <a:tr h="354943">
                <a:tc>
                  <a:txBody>
                    <a:bodyPr/>
                    <a:lstStyle/>
                    <a:p>
                      <a:pPr marL="285750" marR="0" lvl="0" indent="-285750" algn="l" defTabSz="914400" rtl="0" eaLnBrk="1" fontAlgn="auto" latinLnBrk="0" hangingPunct="1">
                        <a:lnSpc>
                          <a:spcPct val="100000"/>
                        </a:lnSpc>
                        <a:spcBef>
                          <a:spcPts val="600"/>
                        </a:spcBef>
                        <a:spcAft>
                          <a:spcPts val="0"/>
                        </a:spcAft>
                        <a:buClr>
                          <a:srgbClr val="000000"/>
                        </a:buClr>
                        <a:buSzTx/>
                        <a:buFont typeface="Arial" panose="020B0604020202020204" pitchFamily="34" charset="0"/>
                        <a:buChar char="•"/>
                        <a:tabLst/>
                        <a:defRPr/>
                      </a:pPr>
                      <a:endParaRPr lang="en-US" sz="1800" dirty="0" smtClean="0">
                        <a:solidFill>
                          <a:schemeClr val="tx1"/>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600"/>
                        </a:spcBef>
                        <a:spcAft>
                          <a:spcPts val="0"/>
                        </a:spcAft>
                        <a:buClr>
                          <a:srgbClr val="000000"/>
                        </a:buClr>
                        <a:buSzTx/>
                        <a:buFont typeface="Arial" panose="020B0604020202020204" pitchFamily="34" charset="0"/>
                        <a:buNone/>
                        <a:tabLst/>
                        <a:defRPr/>
                      </a:pPr>
                      <a:r>
                        <a:rPr lang="en-US" sz="1800" b="1" dirty="0" smtClean="0"/>
                        <a:t>This year:</a:t>
                      </a: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68764761"/>
                  </a:ext>
                </a:extLst>
              </a:tr>
              <a:tr h="887358">
                <a:tc>
                  <a:txBody>
                    <a:bodyPr/>
                    <a:lstStyle/>
                    <a:p>
                      <a:pPr marL="0" indent="0">
                        <a:spcBef>
                          <a:spcPts val="600"/>
                        </a:spcBef>
                        <a:buFont typeface="Arial" panose="020B0604020202020204" pitchFamily="34" charset="0"/>
                        <a:buNone/>
                      </a:pPr>
                      <a:r>
                        <a:rPr lang="en-US" sz="1800" dirty="0" smtClean="0">
                          <a:solidFill>
                            <a:schemeClr val="tx1"/>
                          </a:solidFill>
                        </a:rPr>
                        <a:t>Remember the </a:t>
                      </a:r>
                      <a:r>
                        <a:rPr lang="en-US" sz="1800" i="1" dirty="0" smtClean="0">
                          <a:solidFill>
                            <a:schemeClr val="tx1"/>
                          </a:solidFill>
                        </a:rPr>
                        <a:t>last</a:t>
                      </a:r>
                      <a:r>
                        <a:rPr lang="en-US" sz="1800" dirty="0" smtClean="0">
                          <a:solidFill>
                            <a:schemeClr val="tx1"/>
                          </a:solidFill>
                        </a:rPr>
                        <a:t> letter of the calendar’s title (not in the Tur’s chart, but common since then)?</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285750" indent="-285750">
                        <a:spcBef>
                          <a:spcPts val="600"/>
                        </a:spcBef>
                        <a:buFont typeface="Arial" panose="020B0604020202020204" pitchFamily="34" charset="0"/>
                        <a:buChar char="•"/>
                      </a:pPr>
                      <a:endParaRPr lang="en-US" sz="1800" b="1" dirty="0">
                        <a:solidFill>
                          <a:schemeClr val="tx1"/>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645848642"/>
                  </a:ext>
                </a:extLst>
              </a:tr>
              <a:tr h="2564705">
                <a:tc>
                  <a:txBody>
                    <a:bodyPr/>
                    <a:lstStyle/>
                    <a:p>
                      <a:pPr marL="285750" marR="0" lvl="0" indent="-285750" algn="l" defTabSz="914400" rtl="0" eaLnBrk="1" fontAlgn="auto" latinLnBrk="0" hangingPunct="1">
                        <a:lnSpc>
                          <a:spcPct val="100000"/>
                        </a:lnSpc>
                        <a:spcBef>
                          <a:spcPts val="600"/>
                        </a:spcBef>
                        <a:spcAft>
                          <a:spcPts val="0"/>
                        </a:spcAft>
                        <a:buClr>
                          <a:srgbClr val="000000"/>
                        </a:buClr>
                        <a:buSzTx/>
                        <a:buFont typeface="Arial" panose="020B0604020202020204" pitchFamily="34" charset="0"/>
                        <a:buChar char="•"/>
                        <a:tabLst/>
                        <a:defRPr/>
                      </a:pPr>
                      <a:r>
                        <a:rPr lang="en-US" sz="1800" dirty="0" smtClean="0">
                          <a:solidFill>
                            <a:schemeClr val="tx1"/>
                          </a:solidFill>
                        </a:rPr>
                        <a:t>That letter</a:t>
                      </a:r>
                      <a:r>
                        <a:rPr lang="en-US" sz="1800" baseline="0" dirty="0" smtClean="0">
                          <a:solidFill>
                            <a:schemeClr val="tx1"/>
                          </a:solidFill>
                        </a:rPr>
                        <a:t> indicates</a:t>
                      </a:r>
                      <a:r>
                        <a:rPr lang="en-US" sz="1800" dirty="0" smtClean="0">
                          <a:solidFill>
                            <a:schemeClr val="tx1"/>
                          </a:solidFill>
                        </a:rPr>
                        <a:t> the day of the week when Pesach falls. That day is actually determined by the first two, and is just given for convenience.</a:t>
                      </a:r>
                    </a:p>
                    <a:p>
                      <a:pPr marL="285750" marR="0" lvl="0" indent="-285750" algn="l" defTabSz="914400" rtl="0" eaLnBrk="1" fontAlgn="auto" latinLnBrk="0" hangingPunct="1">
                        <a:lnSpc>
                          <a:spcPct val="100000"/>
                        </a:lnSpc>
                        <a:spcBef>
                          <a:spcPts val="600"/>
                        </a:spcBef>
                        <a:spcAft>
                          <a:spcPts val="0"/>
                        </a:spcAft>
                        <a:buClr>
                          <a:srgbClr val="000000"/>
                        </a:buClr>
                        <a:buSzTx/>
                        <a:buFont typeface="Arial" panose="020B0604020202020204" pitchFamily="34" charset="0"/>
                        <a:buChar char="•"/>
                        <a:tabLst/>
                        <a:defRPr/>
                      </a:pPr>
                      <a:r>
                        <a:rPr lang="en-US" sz="1800" dirty="0" smtClean="0">
                          <a:solidFill>
                            <a:schemeClr val="tx1"/>
                          </a:solidFill>
                        </a:rPr>
                        <a:t>One result of it is that all fourteen calendars have unique titles.</a:t>
                      </a:r>
                    </a:p>
                    <a:p>
                      <a:pPr marL="285750" marR="0" lvl="0" indent="-285750" algn="l" defTabSz="914400" rtl="0" eaLnBrk="1" fontAlgn="auto" latinLnBrk="0" hangingPunct="1">
                        <a:lnSpc>
                          <a:spcPct val="100000"/>
                        </a:lnSpc>
                        <a:spcBef>
                          <a:spcPts val="600"/>
                        </a:spcBef>
                        <a:spcAft>
                          <a:spcPts val="0"/>
                        </a:spcAft>
                        <a:buClr>
                          <a:srgbClr val="000000"/>
                        </a:buClr>
                        <a:buSzTx/>
                        <a:buFont typeface="Arial" panose="020B0604020202020204" pitchFamily="34" charset="0"/>
                        <a:buChar char="•"/>
                        <a:tabLst/>
                        <a:defRPr/>
                      </a:pPr>
                      <a:r>
                        <a:rPr lang="en-US" sz="1800" dirty="0" smtClean="0">
                          <a:solidFill>
                            <a:schemeClr val="tx1"/>
                          </a:solidFill>
                        </a:rPr>
                        <a:t>Using the Tur’s </a:t>
                      </a:r>
                      <a:r>
                        <a:rPr lang="he-IL" sz="1800" dirty="0" smtClean="0">
                          <a:solidFill>
                            <a:schemeClr val="tx1"/>
                          </a:solidFill>
                        </a:rPr>
                        <a:t>א"ת ב"ש</a:t>
                      </a:r>
                      <a:r>
                        <a:rPr lang="en-US" sz="1800" dirty="0" smtClean="0">
                          <a:solidFill>
                            <a:schemeClr val="tx1"/>
                          </a:solidFill>
                        </a:rPr>
                        <a:t>, it gives us a lot of other </a:t>
                      </a:r>
                      <a:r>
                        <a:rPr lang="en-US" sz="1800" dirty="0" err="1" smtClean="0">
                          <a:solidFill>
                            <a:schemeClr val="tx1"/>
                          </a:solidFill>
                        </a:rPr>
                        <a:t>yomim</a:t>
                      </a:r>
                      <a:r>
                        <a:rPr lang="en-US" sz="1800" dirty="0" smtClean="0">
                          <a:solidFill>
                            <a:schemeClr val="tx1"/>
                          </a:solidFill>
                        </a:rPr>
                        <a:t> </a:t>
                      </a:r>
                      <a:r>
                        <a:rPr lang="en-US" sz="1800" dirty="0" err="1" smtClean="0">
                          <a:solidFill>
                            <a:schemeClr val="tx1"/>
                          </a:solidFill>
                        </a:rPr>
                        <a:t>tovim</a:t>
                      </a:r>
                      <a:r>
                        <a:rPr lang="en-US" sz="1800" dirty="0" smtClean="0">
                          <a:solidFill>
                            <a:schemeClr val="tx1"/>
                          </a:solidFill>
                        </a:rPr>
                        <a:t> as well.</a:t>
                      </a:r>
                    </a:p>
                  </a:txBody>
                  <a:tcPr>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285750" marR="0" lvl="0" indent="-285750" algn="l" defTabSz="914400" rtl="0" eaLnBrk="1" fontAlgn="auto" latinLnBrk="0" hangingPunct="1">
                        <a:lnSpc>
                          <a:spcPct val="100000"/>
                        </a:lnSpc>
                        <a:spcBef>
                          <a:spcPts val="600"/>
                        </a:spcBef>
                        <a:spcAft>
                          <a:spcPts val="0"/>
                        </a:spcAft>
                        <a:buClr>
                          <a:srgbClr val="000000"/>
                        </a:buClr>
                        <a:buSzTx/>
                        <a:buFont typeface="Arial" panose="020B0604020202020204" pitchFamily="34" charset="0"/>
                        <a:buChar char="•"/>
                        <a:tabLst/>
                        <a:defRPr/>
                      </a:pPr>
                      <a:r>
                        <a:rPr lang="en-US" sz="1800" dirty="0" smtClean="0">
                          <a:solidFill>
                            <a:schemeClr val="tx1"/>
                          </a:solidFill>
                        </a:rPr>
                        <a:t>This year Pesach begins on Thursday (</a:t>
                      </a:r>
                      <a:r>
                        <a:rPr lang="he-IL" sz="1800" dirty="0" smtClean="0">
                          <a:solidFill>
                            <a:schemeClr val="tx1"/>
                          </a:solidFill>
                        </a:rPr>
                        <a:t>ה</a:t>
                      </a:r>
                      <a:r>
                        <a:rPr lang="en-US" sz="1800" dirty="0" smtClean="0">
                          <a:solidFill>
                            <a:schemeClr val="tx1"/>
                          </a:solidFill>
                        </a:rPr>
                        <a:t>), as you can see by scrolling down on that calendar (or clicking on the button for </a:t>
                      </a:r>
                      <a:r>
                        <a:rPr lang="he-IL" sz="1800" dirty="0" smtClean="0">
                          <a:solidFill>
                            <a:schemeClr val="tx1"/>
                          </a:solidFill>
                        </a:rPr>
                        <a:t>פסח</a:t>
                      </a:r>
                      <a:r>
                        <a:rPr lang="en-US" sz="1800" dirty="0" smtClean="0">
                          <a:solidFill>
                            <a:schemeClr val="tx1"/>
                          </a:solidFill>
                        </a:rPr>
                        <a:t> on the right). So the correct calendar is titled </a:t>
                      </a:r>
                      <a:r>
                        <a:rPr lang="he-IL" sz="1800" dirty="0" smtClean="0">
                          <a:solidFill>
                            <a:schemeClr val="tx1"/>
                          </a:solidFill>
                        </a:rPr>
                        <a:t>בש"</a:t>
                      </a:r>
                      <a:r>
                        <a:rPr lang="he-IL" sz="1800" b="1" dirty="0" smtClean="0">
                          <a:solidFill>
                            <a:schemeClr val="tx1"/>
                          </a:solidFill>
                        </a:rPr>
                        <a:t>ה</a:t>
                      </a:r>
                      <a:r>
                        <a:rPr lang="en-US" sz="1800" dirty="0" smtClean="0">
                          <a:solidFill>
                            <a:schemeClr val="tx1"/>
                          </a:solidFill>
                        </a:rPr>
                        <a:t>.</a:t>
                      </a:r>
                      <a:endParaRPr lang="en-US" sz="1800" b="1" dirty="0" smtClean="0">
                        <a:solidFill>
                          <a:schemeClr val="tx1"/>
                        </a:solidFill>
                      </a:endParaRPr>
                    </a:p>
                    <a:p>
                      <a:pPr marL="285750" indent="-285750">
                        <a:spcBef>
                          <a:spcPts val="600"/>
                        </a:spcBef>
                        <a:buFont typeface="Arial" panose="020B0604020202020204" pitchFamily="34" charset="0"/>
                        <a:buChar char="•"/>
                      </a:pPr>
                      <a:endParaRPr lang="en-US" sz="1800" b="1" dirty="0">
                        <a:solidFill>
                          <a:schemeClr val="tx1"/>
                        </a:solidFill>
                      </a:endParaRPr>
                    </a:p>
                  </a:txBody>
                  <a:tcPr>
                    <a:lnL w="12700" cap="flat" cmpd="sng" algn="ctr">
                      <a:solidFill>
                        <a:schemeClr val="tx1"/>
                      </a:solid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962184090"/>
                  </a:ext>
                </a:extLst>
              </a:tr>
            </a:tbl>
          </a:graphicData>
        </a:graphic>
      </p:graphicFrame>
    </p:spTree>
    <p:extLst>
      <p:ext uri="{BB962C8B-B14F-4D97-AF65-F5344CB8AC3E}">
        <p14:creationId xmlns:p14="http://schemas.microsoft.com/office/powerpoint/2010/main" val="2794628897"/>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a:t>
            </a:r>
            <a:r>
              <a:rPr lang="en" dirty="0" smtClean="0"/>
              <a:t>) Yomim Tovim and Sidros</a:t>
            </a:r>
            <a:endParaRPr dirty="0"/>
          </a:p>
        </p:txBody>
      </p:sp>
      <p:sp>
        <p:nvSpPr>
          <p:cNvPr id="97" name="Google Shape;97;p2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600"/>
              </a:spcBef>
              <a:spcAft>
                <a:spcPts val="0"/>
              </a:spcAft>
              <a:buClr>
                <a:srgbClr val="000000"/>
              </a:buClr>
              <a:buSzPts val="1800"/>
              <a:buAutoNum type="arabicParenR"/>
            </a:pPr>
            <a:r>
              <a:rPr lang="en-US" dirty="0" smtClean="0">
                <a:solidFill>
                  <a:srgbClr val="000000"/>
                </a:solidFill>
              </a:rPr>
              <a:t>Establish the months</a:t>
            </a:r>
            <a:endParaRPr lang="en-US" dirty="0">
              <a:solidFill>
                <a:srgbClr val="000000"/>
              </a:solidFill>
            </a:endParaRPr>
          </a:p>
          <a:p>
            <a:pPr lvl="0">
              <a:spcBef>
                <a:spcPts val="600"/>
              </a:spcBef>
              <a:buClr>
                <a:srgbClr val="000000"/>
              </a:buClr>
              <a:buAutoNum type="arabicParenR"/>
            </a:pPr>
            <a:r>
              <a:rPr lang="en" dirty="0" smtClean="0">
                <a:solidFill>
                  <a:srgbClr val="000000"/>
                </a:solidFill>
              </a:rPr>
              <a:t>Yomim tovim</a:t>
            </a:r>
          </a:p>
          <a:p>
            <a:pPr>
              <a:spcBef>
                <a:spcPts val="600"/>
              </a:spcBef>
              <a:buClr>
                <a:srgbClr val="000000"/>
              </a:buClr>
              <a:buFont typeface="Arial"/>
              <a:buAutoNum type="arabicParenR"/>
            </a:pPr>
            <a:r>
              <a:rPr lang="en-US" dirty="0" err="1">
                <a:solidFill>
                  <a:schemeClr val="tx1"/>
                </a:solidFill>
              </a:rPr>
              <a:t>Sidros</a:t>
            </a:r>
            <a:r>
              <a:rPr lang="en-US" dirty="0">
                <a:solidFill>
                  <a:schemeClr val="tx1"/>
                </a:solidFill>
              </a:rPr>
              <a:t/>
            </a:r>
            <a:br>
              <a:rPr lang="en-US" dirty="0">
                <a:solidFill>
                  <a:schemeClr val="tx1"/>
                </a:solidFill>
              </a:rPr>
            </a:br>
            <a:r>
              <a:rPr lang="en" dirty="0">
                <a:solidFill>
                  <a:schemeClr val="tx1"/>
                </a:solidFill>
              </a:rPr>
              <a:t>- </a:t>
            </a:r>
            <a:r>
              <a:rPr lang="en-US" dirty="0">
                <a:solidFill>
                  <a:schemeClr val="tx1"/>
                </a:solidFill>
              </a:rPr>
              <a:t>Introduction</a:t>
            </a:r>
            <a:r>
              <a:rPr lang="en" dirty="0">
                <a:solidFill>
                  <a:schemeClr val="tx1"/>
                </a:solidFill>
              </a:rPr>
              <a:t/>
            </a:r>
            <a:br>
              <a:rPr lang="en" dirty="0">
                <a:solidFill>
                  <a:schemeClr val="tx1"/>
                </a:solidFill>
              </a:rPr>
            </a:br>
            <a:r>
              <a:rPr lang="en" dirty="0" smtClean="0">
                <a:solidFill>
                  <a:srgbClr val="000000"/>
                </a:solidFill>
              </a:rPr>
              <a:t>- Arranging the sidros</a:t>
            </a:r>
            <a:endParaRPr lang="en" dirty="0">
              <a:solidFill>
                <a:srgbClr val="000000"/>
              </a:solidFill>
            </a:endParaRPr>
          </a:p>
          <a:p>
            <a:pPr lvl="0">
              <a:buClr>
                <a:srgbClr val="000000"/>
              </a:buClr>
              <a:buAutoNum type="arabicParenR"/>
            </a:pPr>
            <a:endParaRPr lang="en" dirty="0">
              <a:solidFill>
                <a:srgbClr val="000000"/>
              </a:solidFill>
            </a:endParaRPr>
          </a:p>
        </p:txBody>
      </p:sp>
    </p:spTree>
    <p:extLst>
      <p:ext uri="{BB962C8B-B14F-4D97-AF65-F5344CB8AC3E}">
        <p14:creationId xmlns:p14="http://schemas.microsoft.com/office/powerpoint/2010/main" val="3478744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mph" presetSubtype="0" nodeType="clickEffect">
                                  <p:stCondLst>
                                    <p:cond delay="0"/>
                                  </p:stCondLst>
                                  <p:endCondLst>
                                    <p:cond evt="onNext" delay="0">
                                      <p:tgtEl>
                                        <p:sldTgt/>
                                      </p:tgtEl>
                                    </p:cond>
                                  </p:endCondLst>
                                  <p:childTnLst>
                                    <p:set>
                                      <p:cBhvr override="childStyle">
                                        <p:cTn id="6" dur="indefinite"/>
                                        <p:tgtEl>
                                          <p:spTgt spid="97">
                                            <p:txEl>
                                              <p:pRg st="2" end="2"/>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References</a:t>
            </a:r>
            <a:endParaRPr lang="en-US" dirty="0"/>
          </a:p>
        </p:txBody>
      </p:sp>
      <p:sp>
        <p:nvSpPr>
          <p:cNvPr id="3" name="Text Placeholder 2"/>
          <p:cNvSpPr>
            <a:spLocks noGrp="1"/>
          </p:cNvSpPr>
          <p:nvPr>
            <p:ph type="body" idx="1"/>
          </p:nvPr>
        </p:nvSpPr>
        <p:spPr/>
        <p:txBody>
          <a:bodyPr/>
          <a:lstStyle/>
          <a:p>
            <a:r>
              <a:rPr lang="en-US" dirty="0" err="1" smtClean="0">
                <a:solidFill>
                  <a:schemeClr val="tx1"/>
                </a:solidFill>
              </a:rPr>
              <a:t>Rambam</a:t>
            </a:r>
            <a:r>
              <a:rPr lang="en-US" dirty="0" smtClean="0">
                <a:solidFill>
                  <a:schemeClr val="tx1"/>
                </a:solidFill>
              </a:rPr>
              <a:t>, </a:t>
            </a:r>
            <a:r>
              <a:rPr lang="en-US" dirty="0" err="1" smtClean="0">
                <a:solidFill>
                  <a:schemeClr val="tx1"/>
                </a:solidFill>
              </a:rPr>
              <a:t>Hilchos</a:t>
            </a:r>
            <a:r>
              <a:rPr lang="en-US" dirty="0" smtClean="0">
                <a:solidFill>
                  <a:schemeClr val="tx1"/>
                </a:solidFill>
              </a:rPr>
              <a:t> Kiddush </a:t>
            </a:r>
            <a:r>
              <a:rPr lang="en-US" dirty="0" err="1" smtClean="0">
                <a:solidFill>
                  <a:schemeClr val="tx1"/>
                </a:solidFill>
              </a:rPr>
              <a:t>Hachodesh</a:t>
            </a:r>
            <a:endParaRPr lang="en-US" dirty="0" smtClean="0">
              <a:solidFill>
                <a:schemeClr val="tx1"/>
              </a:solidFill>
            </a:endParaRPr>
          </a:p>
          <a:p>
            <a:r>
              <a:rPr lang="en-US" dirty="0" smtClean="0">
                <a:solidFill>
                  <a:schemeClr val="tx1"/>
                </a:solidFill>
              </a:rPr>
              <a:t>Tur, Orach Chaim, 428. The chart there is the basis of the </a:t>
            </a:r>
            <a:r>
              <a:rPr lang="en-US" dirty="0" err="1" smtClean="0">
                <a:solidFill>
                  <a:schemeClr val="tx1"/>
                </a:solidFill>
              </a:rPr>
              <a:t>Keviyus</a:t>
            </a:r>
            <a:r>
              <a:rPr lang="en-US" dirty="0" smtClean="0">
                <a:solidFill>
                  <a:schemeClr val="tx1"/>
                </a:solidFill>
              </a:rPr>
              <a:t> web page.</a:t>
            </a:r>
          </a:p>
          <a:p>
            <a:r>
              <a:rPr lang="en-US" dirty="0">
                <a:solidFill>
                  <a:schemeClr val="tx1"/>
                </a:solidFill>
              </a:rPr>
              <a:t>Rabbi Nathan Bushwick, </a:t>
            </a:r>
            <a:r>
              <a:rPr lang="en-US" i="1" dirty="0">
                <a:solidFill>
                  <a:schemeClr val="tx1"/>
                </a:solidFill>
              </a:rPr>
              <a:t>Understanding the Jewish Calendar</a:t>
            </a:r>
            <a:r>
              <a:rPr lang="en-US" dirty="0">
                <a:solidFill>
                  <a:schemeClr val="tx1"/>
                </a:solidFill>
              </a:rPr>
              <a:t>, </a:t>
            </a:r>
            <a:r>
              <a:rPr lang="en-US" dirty="0" err="1">
                <a:solidFill>
                  <a:schemeClr val="tx1"/>
                </a:solidFill>
              </a:rPr>
              <a:t>Moznayim</a:t>
            </a:r>
            <a:r>
              <a:rPr lang="en-US" dirty="0">
                <a:solidFill>
                  <a:schemeClr val="tx1"/>
                </a:solidFill>
              </a:rPr>
              <a:t>, 1989.</a:t>
            </a:r>
          </a:p>
          <a:p>
            <a:r>
              <a:rPr lang="en-US" dirty="0" err="1" smtClean="0">
                <a:solidFill>
                  <a:schemeClr val="tx1"/>
                </a:solidFill>
              </a:rPr>
              <a:t>Rav</a:t>
            </a:r>
            <a:r>
              <a:rPr lang="en-US" dirty="0" smtClean="0">
                <a:solidFill>
                  <a:schemeClr val="tx1"/>
                </a:solidFill>
              </a:rPr>
              <a:t> David Heber’s yearly shiur on the calendar at Yeshiva </a:t>
            </a:r>
            <a:r>
              <a:rPr lang="en-US" dirty="0" err="1" smtClean="0">
                <a:solidFill>
                  <a:schemeClr val="tx1"/>
                </a:solidFill>
              </a:rPr>
              <a:t>Ner</a:t>
            </a:r>
            <a:r>
              <a:rPr lang="en-US" dirty="0" smtClean="0">
                <a:solidFill>
                  <a:schemeClr val="tx1"/>
                </a:solidFill>
              </a:rPr>
              <a:t> </a:t>
            </a:r>
            <a:r>
              <a:rPr lang="en-US" dirty="0" err="1" smtClean="0">
                <a:solidFill>
                  <a:schemeClr val="tx1"/>
                </a:solidFill>
              </a:rPr>
              <a:t>Yisroel</a:t>
            </a:r>
            <a:r>
              <a:rPr lang="en-US" dirty="0" smtClean="0">
                <a:solidFill>
                  <a:schemeClr val="tx1"/>
                </a:solidFill>
              </a:rPr>
              <a:t>, Baltimore.</a:t>
            </a:r>
          </a:p>
          <a:p>
            <a:endParaRPr lang="en-US" dirty="0">
              <a:solidFill>
                <a:schemeClr val="tx1"/>
              </a:solidFill>
            </a:endParaRPr>
          </a:p>
          <a:p>
            <a:r>
              <a:rPr lang="en-US" dirty="0" smtClean="0">
                <a:solidFill>
                  <a:schemeClr val="tx1"/>
                </a:solidFill>
              </a:rPr>
              <a:t>You can get this presentation and software tools at </a:t>
            </a:r>
            <a:r>
              <a:rPr lang="en-US" dirty="0">
                <a:solidFill>
                  <a:schemeClr val="tx1"/>
                </a:solidFill>
              </a:rPr>
              <a:t>my website </a:t>
            </a:r>
            <a:r>
              <a:rPr lang="en-US" dirty="0">
                <a:solidFill>
                  <a:schemeClr val="tx1"/>
                </a:solidFill>
                <a:hlinkClick r:id="rId3"/>
              </a:rPr>
              <a:t>https://</a:t>
            </a:r>
            <a:r>
              <a:rPr lang="en-US" dirty="0" smtClean="0">
                <a:solidFill>
                  <a:schemeClr val="tx1"/>
                </a:solidFill>
                <a:hlinkClick r:id="rId3"/>
              </a:rPr>
              <a:t>sites.google.com/site/miyminimichoel</a:t>
            </a:r>
            <a:r>
              <a:rPr lang="en-US" dirty="0" smtClean="0">
                <a:solidFill>
                  <a:schemeClr val="tx1"/>
                </a:solidFill>
              </a:rPr>
              <a:t> (along with other </a:t>
            </a:r>
            <a:r>
              <a:rPr lang="en-US" dirty="0" err="1" smtClean="0">
                <a:solidFill>
                  <a:schemeClr val="tx1"/>
                </a:solidFill>
              </a:rPr>
              <a:t>divrei</a:t>
            </a:r>
            <a:r>
              <a:rPr lang="en-US" dirty="0" smtClean="0">
                <a:solidFill>
                  <a:schemeClr val="tx1"/>
                </a:solidFill>
              </a:rPr>
              <a:t> Torah).</a:t>
            </a:r>
          </a:p>
        </p:txBody>
      </p:sp>
    </p:spTree>
    <p:extLst>
      <p:ext uri="{BB962C8B-B14F-4D97-AF65-F5344CB8AC3E}">
        <p14:creationId xmlns:p14="http://schemas.microsoft.com/office/powerpoint/2010/main" val="1060102357"/>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Sidros</a:t>
            </a:r>
            <a:r>
              <a:rPr lang="en-US" dirty="0" smtClean="0"/>
              <a:t> - introduction</a:t>
            </a:r>
            <a:endParaRPr lang="en-US" dirty="0"/>
          </a:p>
        </p:txBody>
      </p:sp>
      <p:sp>
        <p:nvSpPr>
          <p:cNvPr id="3" name="Text Placeholder 2"/>
          <p:cNvSpPr>
            <a:spLocks noGrp="1"/>
          </p:cNvSpPr>
          <p:nvPr>
            <p:ph type="body" idx="1"/>
          </p:nvPr>
        </p:nvSpPr>
        <p:spPr/>
        <p:txBody>
          <a:bodyPr/>
          <a:lstStyle/>
          <a:p>
            <a:pPr>
              <a:spcBef>
                <a:spcPts val="600"/>
              </a:spcBef>
            </a:pPr>
            <a:r>
              <a:rPr lang="en-US" dirty="0" smtClean="0">
                <a:solidFill>
                  <a:schemeClr val="tx1"/>
                </a:solidFill>
              </a:rPr>
              <a:t>On the home stretch!</a:t>
            </a:r>
          </a:p>
          <a:p>
            <a:pPr>
              <a:spcBef>
                <a:spcPts val="600"/>
              </a:spcBef>
            </a:pPr>
            <a:r>
              <a:rPr lang="en-US" dirty="0" smtClean="0">
                <a:solidFill>
                  <a:schemeClr val="tx1"/>
                </a:solidFill>
              </a:rPr>
              <a:t>The </a:t>
            </a:r>
            <a:r>
              <a:rPr lang="en-US" dirty="0">
                <a:solidFill>
                  <a:schemeClr val="tx1"/>
                </a:solidFill>
              </a:rPr>
              <a:t>last major </a:t>
            </a:r>
            <a:r>
              <a:rPr lang="en-US" dirty="0" smtClean="0">
                <a:solidFill>
                  <a:schemeClr val="tx1"/>
                </a:solidFill>
              </a:rPr>
              <a:t>job: </a:t>
            </a:r>
            <a:r>
              <a:rPr lang="en-US" dirty="0">
                <a:solidFill>
                  <a:schemeClr val="tx1"/>
                </a:solidFill>
              </a:rPr>
              <a:t>w</a:t>
            </a:r>
            <a:r>
              <a:rPr lang="en-US" dirty="0" smtClean="0">
                <a:solidFill>
                  <a:schemeClr val="tx1"/>
                </a:solidFill>
              </a:rPr>
              <a:t>e </a:t>
            </a:r>
            <a:r>
              <a:rPr lang="en-US" dirty="0">
                <a:solidFill>
                  <a:schemeClr val="tx1"/>
                </a:solidFill>
              </a:rPr>
              <a:t>need to place the </a:t>
            </a:r>
            <a:r>
              <a:rPr lang="en-US" dirty="0" err="1">
                <a:solidFill>
                  <a:schemeClr val="tx1"/>
                </a:solidFill>
              </a:rPr>
              <a:t>Sidros</a:t>
            </a:r>
            <a:r>
              <a:rPr lang="en-US" dirty="0">
                <a:solidFill>
                  <a:schemeClr val="tx1"/>
                </a:solidFill>
              </a:rPr>
              <a:t> (</a:t>
            </a:r>
            <a:r>
              <a:rPr lang="en-US" dirty="0" err="1">
                <a:solidFill>
                  <a:schemeClr val="tx1"/>
                </a:solidFill>
              </a:rPr>
              <a:t>parshiyos</a:t>
            </a:r>
            <a:r>
              <a:rPr lang="en-US" dirty="0">
                <a:solidFill>
                  <a:schemeClr val="tx1"/>
                </a:solidFill>
              </a:rPr>
              <a:t>). It should be easy - they're in </a:t>
            </a:r>
            <a:r>
              <a:rPr lang="en-US" dirty="0" smtClean="0">
                <a:solidFill>
                  <a:schemeClr val="tx1"/>
                </a:solidFill>
              </a:rPr>
              <a:t>order!</a:t>
            </a:r>
          </a:p>
          <a:p>
            <a:pPr>
              <a:spcBef>
                <a:spcPts val="600"/>
              </a:spcBef>
            </a:pPr>
            <a:r>
              <a:rPr lang="en-US" dirty="0" smtClean="0">
                <a:solidFill>
                  <a:schemeClr val="tx1"/>
                </a:solidFill>
              </a:rPr>
              <a:t>Three </a:t>
            </a:r>
            <a:r>
              <a:rPr lang="en-US" dirty="0">
                <a:solidFill>
                  <a:schemeClr val="tx1"/>
                </a:solidFill>
              </a:rPr>
              <a:t>things make things more </a:t>
            </a:r>
            <a:r>
              <a:rPr lang="en-US" dirty="0" smtClean="0">
                <a:solidFill>
                  <a:schemeClr val="tx1"/>
                </a:solidFill>
              </a:rPr>
              <a:t>complicated.</a:t>
            </a:r>
          </a:p>
          <a:p>
            <a:pPr marL="939800" lvl="1" indent="-342900">
              <a:spcBef>
                <a:spcPts val="600"/>
              </a:spcBef>
              <a:buSzPct val="100000"/>
              <a:buFont typeface="+mj-lt"/>
              <a:buAutoNum type="alphaLcParenR"/>
            </a:pPr>
            <a:r>
              <a:rPr lang="en-US" sz="1800" dirty="0" err="1" smtClean="0">
                <a:solidFill>
                  <a:schemeClr val="tx1"/>
                </a:solidFill>
              </a:rPr>
              <a:t>Yomim</a:t>
            </a:r>
            <a:r>
              <a:rPr lang="en-US" sz="1800" dirty="0" smtClean="0">
                <a:solidFill>
                  <a:schemeClr val="tx1"/>
                </a:solidFill>
              </a:rPr>
              <a:t> </a:t>
            </a:r>
            <a:r>
              <a:rPr lang="en-US" sz="1800" dirty="0" err="1">
                <a:solidFill>
                  <a:schemeClr val="tx1"/>
                </a:solidFill>
              </a:rPr>
              <a:t>T</a:t>
            </a:r>
            <a:r>
              <a:rPr lang="en-US" sz="1800" dirty="0" err="1" smtClean="0">
                <a:solidFill>
                  <a:schemeClr val="tx1"/>
                </a:solidFill>
              </a:rPr>
              <a:t>ovim</a:t>
            </a:r>
            <a:endParaRPr lang="en-US" sz="1800" dirty="0" smtClean="0">
              <a:solidFill>
                <a:schemeClr val="tx1"/>
              </a:solidFill>
            </a:endParaRPr>
          </a:p>
          <a:p>
            <a:pPr lvl="1">
              <a:spcBef>
                <a:spcPts val="600"/>
              </a:spcBef>
              <a:buSzPct val="100000"/>
              <a:buFont typeface="+mj-lt"/>
              <a:buAutoNum type="alphaLcParenR"/>
            </a:pPr>
            <a:r>
              <a:rPr lang="en-US" sz="1800" dirty="0" smtClean="0">
                <a:solidFill>
                  <a:schemeClr val="tx1"/>
                </a:solidFill>
              </a:rPr>
              <a:t>Counting </a:t>
            </a:r>
            <a:r>
              <a:rPr lang="en-US" sz="1800" dirty="0" err="1" smtClean="0">
                <a:solidFill>
                  <a:schemeClr val="tx1"/>
                </a:solidFill>
              </a:rPr>
              <a:t>parshiyos</a:t>
            </a:r>
            <a:endParaRPr lang="en-US" sz="1800" dirty="0" smtClean="0">
              <a:solidFill>
                <a:schemeClr val="tx1"/>
              </a:solidFill>
            </a:endParaRPr>
          </a:p>
          <a:p>
            <a:pPr lvl="1">
              <a:spcBef>
                <a:spcPts val="600"/>
              </a:spcBef>
              <a:buSzPct val="100000"/>
              <a:buFont typeface="+mj-lt"/>
              <a:buAutoNum type="alphaLcParenR"/>
            </a:pPr>
            <a:r>
              <a:rPr lang="en-US" sz="1800" dirty="0" err="1" smtClean="0">
                <a:solidFill>
                  <a:schemeClr val="tx1"/>
                </a:solidFill>
              </a:rPr>
              <a:t>Eretz</a:t>
            </a:r>
            <a:r>
              <a:rPr lang="en-US" sz="1800" dirty="0" smtClean="0">
                <a:solidFill>
                  <a:schemeClr val="tx1"/>
                </a:solidFill>
              </a:rPr>
              <a:t> </a:t>
            </a:r>
            <a:r>
              <a:rPr lang="en-US" sz="1800" dirty="0" err="1" smtClean="0">
                <a:solidFill>
                  <a:schemeClr val="tx1"/>
                </a:solidFill>
              </a:rPr>
              <a:t>Yisroel</a:t>
            </a:r>
            <a:r>
              <a:rPr lang="en-US" sz="1800" dirty="0" smtClean="0">
                <a:solidFill>
                  <a:schemeClr val="tx1"/>
                </a:solidFill>
              </a:rPr>
              <a:t> and </a:t>
            </a:r>
            <a:r>
              <a:rPr lang="en-US" sz="1800" dirty="0" err="1">
                <a:solidFill>
                  <a:schemeClr val="tx1"/>
                </a:solidFill>
              </a:rPr>
              <a:t>c</a:t>
            </a:r>
            <a:r>
              <a:rPr lang="en-US" sz="1800" dirty="0" err="1" smtClean="0">
                <a:solidFill>
                  <a:schemeClr val="tx1"/>
                </a:solidFill>
              </a:rPr>
              <a:t>hutzah</a:t>
            </a:r>
            <a:r>
              <a:rPr lang="en-US" sz="1800" dirty="0" smtClean="0">
                <a:solidFill>
                  <a:schemeClr val="tx1"/>
                </a:solidFill>
              </a:rPr>
              <a:t> </a:t>
            </a:r>
            <a:r>
              <a:rPr lang="en-US" sz="1800" dirty="0" err="1">
                <a:solidFill>
                  <a:schemeClr val="tx1"/>
                </a:solidFill>
              </a:rPr>
              <a:t>l</a:t>
            </a:r>
            <a:r>
              <a:rPr lang="en-US" sz="1800" dirty="0" err="1" smtClean="0">
                <a:solidFill>
                  <a:schemeClr val="tx1"/>
                </a:solidFill>
              </a:rPr>
              <a:t>a’aretz</a:t>
            </a:r>
            <a:endParaRPr lang="en-US" sz="1800" dirty="0">
              <a:solidFill>
                <a:schemeClr val="tx1"/>
              </a:solidFill>
            </a:endParaRPr>
          </a:p>
        </p:txBody>
      </p:sp>
    </p:spTree>
    <p:extLst>
      <p:ext uri="{BB962C8B-B14F-4D97-AF65-F5344CB8AC3E}">
        <p14:creationId xmlns:p14="http://schemas.microsoft.com/office/powerpoint/2010/main" val="2258174853"/>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3a) </a:t>
            </a:r>
            <a:r>
              <a:rPr lang="en-US" dirty="0" err="1" smtClean="0"/>
              <a:t>Yomim</a:t>
            </a:r>
            <a:r>
              <a:rPr lang="en-US" dirty="0" smtClean="0"/>
              <a:t> </a:t>
            </a:r>
            <a:r>
              <a:rPr lang="en-US" dirty="0" err="1"/>
              <a:t>T</a:t>
            </a:r>
            <a:r>
              <a:rPr lang="en-US" dirty="0" err="1" smtClean="0"/>
              <a:t>ovim</a:t>
            </a:r>
            <a:endParaRPr lang="en-US" dirty="0"/>
          </a:p>
        </p:txBody>
      </p:sp>
      <p:sp>
        <p:nvSpPr>
          <p:cNvPr id="3" name="Text Placeholder 2"/>
          <p:cNvSpPr>
            <a:spLocks noGrp="1"/>
          </p:cNvSpPr>
          <p:nvPr>
            <p:ph type="body" idx="1"/>
          </p:nvPr>
        </p:nvSpPr>
        <p:spPr/>
        <p:txBody>
          <a:bodyPr/>
          <a:lstStyle/>
          <a:p>
            <a:pPr>
              <a:spcBef>
                <a:spcPts val="600"/>
              </a:spcBef>
            </a:pPr>
            <a:r>
              <a:rPr lang="en-US" dirty="0" smtClean="0">
                <a:solidFill>
                  <a:schemeClr val="tx1"/>
                </a:solidFill>
              </a:rPr>
              <a:t>If </a:t>
            </a:r>
            <a:r>
              <a:rPr lang="en-US" dirty="0">
                <a:solidFill>
                  <a:schemeClr val="tx1"/>
                </a:solidFill>
              </a:rPr>
              <a:t>the </a:t>
            </a:r>
            <a:r>
              <a:rPr lang="en-US" dirty="0" smtClean="0">
                <a:solidFill>
                  <a:schemeClr val="tx1"/>
                </a:solidFill>
              </a:rPr>
              <a:t>major </a:t>
            </a:r>
            <a:r>
              <a:rPr lang="en-US" dirty="0" err="1">
                <a:solidFill>
                  <a:schemeClr val="tx1"/>
                </a:solidFill>
              </a:rPr>
              <a:t>y</a:t>
            </a:r>
            <a:r>
              <a:rPr lang="en-US" dirty="0" err="1" smtClean="0">
                <a:solidFill>
                  <a:schemeClr val="tx1"/>
                </a:solidFill>
              </a:rPr>
              <a:t>omim</a:t>
            </a:r>
            <a:r>
              <a:rPr lang="en-US" dirty="0" smtClean="0">
                <a:solidFill>
                  <a:schemeClr val="tx1"/>
                </a:solidFill>
              </a:rPr>
              <a:t> </a:t>
            </a:r>
            <a:r>
              <a:rPr lang="en-US" dirty="0" err="1">
                <a:solidFill>
                  <a:schemeClr val="tx1"/>
                </a:solidFill>
              </a:rPr>
              <a:t>t</a:t>
            </a:r>
            <a:r>
              <a:rPr lang="en-US" dirty="0" err="1" smtClean="0">
                <a:solidFill>
                  <a:schemeClr val="tx1"/>
                </a:solidFill>
              </a:rPr>
              <a:t>ovim</a:t>
            </a:r>
            <a:r>
              <a:rPr lang="en-US" dirty="0" smtClean="0">
                <a:solidFill>
                  <a:schemeClr val="tx1"/>
                </a:solidFill>
              </a:rPr>
              <a:t> </a:t>
            </a:r>
            <a:r>
              <a:rPr lang="en-US" dirty="0">
                <a:solidFill>
                  <a:schemeClr val="tx1"/>
                </a:solidFill>
              </a:rPr>
              <a:t>fall on Shabbos, they have their own </a:t>
            </a:r>
            <a:r>
              <a:rPr lang="en-US" dirty="0" smtClean="0">
                <a:solidFill>
                  <a:schemeClr val="tx1"/>
                </a:solidFill>
              </a:rPr>
              <a:t>reading</a:t>
            </a:r>
            <a:br>
              <a:rPr lang="en-US" dirty="0" smtClean="0">
                <a:solidFill>
                  <a:schemeClr val="tx1"/>
                </a:solidFill>
              </a:rPr>
            </a:br>
            <a:r>
              <a:rPr lang="en-US" dirty="0" smtClean="0">
                <a:solidFill>
                  <a:schemeClr val="tx1"/>
                </a:solidFill>
              </a:rPr>
              <a:t>- and </a:t>
            </a:r>
            <a:r>
              <a:rPr lang="en-US" dirty="0">
                <a:solidFill>
                  <a:schemeClr val="tx1"/>
                </a:solidFill>
              </a:rPr>
              <a:t>the weekly </a:t>
            </a:r>
            <a:r>
              <a:rPr lang="en-US" dirty="0" err="1">
                <a:solidFill>
                  <a:schemeClr val="tx1"/>
                </a:solidFill>
              </a:rPr>
              <a:t>sidrah</a:t>
            </a:r>
            <a:r>
              <a:rPr lang="en-US" dirty="0">
                <a:solidFill>
                  <a:schemeClr val="tx1"/>
                </a:solidFill>
              </a:rPr>
              <a:t> waits for the next week</a:t>
            </a:r>
            <a:r>
              <a:rPr lang="en-US" dirty="0" smtClean="0">
                <a:solidFill>
                  <a:schemeClr val="tx1"/>
                </a:solidFill>
              </a:rPr>
              <a:t>.</a:t>
            </a:r>
          </a:p>
          <a:p>
            <a:pPr>
              <a:spcBef>
                <a:spcPts val="600"/>
              </a:spcBef>
            </a:pPr>
            <a:r>
              <a:rPr lang="en-US" dirty="0" smtClean="0">
                <a:solidFill>
                  <a:schemeClr val="tx1"/>
                </a:solidFill>
              </a:rPr>
              <a:t>This applies to:</a:t>
            </a:r>
            <a:br>
              <a:rPr lang="en-US" dirty="0" smtClean="0">
                <a:solidFill>
                  <a:schemeClr val="tx1"/>
                </a:solidFill>
              </a:rPr>
            </a:br>
            <a:r>
              <a:rPr lang="en-US" dirty="0" smtClean="0">
                <a:solidFill>
                  <a:schemeClr val="tx1"/>
                </a:solidFill>
              </a:rPr>
              <a:t>Rosh Hashanah, Yom Kippur, all of </a:t>
            </a:r>
            <a:r>
              <a:rPr lang="en-US" dirty="0" err="1" smtClean="0">
                <a:solidFill>
                  <a:schemeClr val="tx1"/>
                </a:solidFill>
              </a:rPr>
              <a:t>Sukkos</a:t>
            </a:r>
            <a:r>
              <a:rPr lang="en-US" dirty="0" smtClean="0">
                <a:solidFill>
                  <a:schemeClr val="tx1"/>
                </a:solidFill>
              </a:rPr>
              <a:t>, all of Pesach, and Shavuos.</a:t>
            </a:r>
          </a:p>
          <a:p>
            <a:pPr>
              <a:spcBef>
                <a:spcPts val="600"/>
              </a:spcBef>
            </a:pPr>
            <a:r>
              <a:rPr lang="en-US" dirty="0" err="1" smtClean="0">
                <a:solidFill>
                  <a:schemeClr val="tx1"/>
                </a:solidFill>
              </a:rPr>
              <a:t>Sukkos</a:t>
            </a:r>
            <a:r>
              <a:rPr lang="en-US" dirty="0" smtClean="0">
                <a:solidFill>
                  <a:schemeClr val="tx1"/>
                </a:solidFill>
              </a:rPr>
              <a:t> and Pesach can contain one or two </a:t>
            </a:r>
            <a:r>
              <a:rPr lang="en-US" dirty="0" err="1" smtClean="0">
                <a:solidFill>
                  <a:schemeClr val="tx1"/>
                </a:solidFill>
              </a:rPr>
              <a:t>Shabboses</a:t>
            </a:r>
            <a:r>
              <a:rPr lang="en-US" dirty="0" smtClean="0">
                <a:solidFill>
                  <a:schemeClr val="tx1"/>
                </a:solidFill>
              </a:rPr>
              <a:t>.</a:t>
            </a:r>
            <a:endParaRPr lang="en-US" dirty="0">
              <a:solidFill>
                <a:schemeClr val="tx1"/>
              </a:solidFill>
            </a:endParaRPr>
          </a:p>
        </p:txBody>
      </p:sp>
    </p:spTree>
    <p:extLst>
      <p:ext uri="{BB962C8B-B14F-4D97-AF65-F5344CB8AC3E}">
        <p14:creationId xmlns:p14="http://schemas.microsoft.com/office/powerpoint/2010/main" val="2886720540"/>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3b) Counting </a:t>
            </a:r>
            <a:r>
              <a:rPr lang="en-US" dirty="0" err="1" smtClean="0"/>
              <a:t>parshiyos</a:t>
            </a:r>
            <a:r>
              <a:rPr lang="en-US" dirty="0" smtClean="0"/>
              <a:t>	</a:t>
            </a:r>
            <a:endParaRPr lang="en-US" dirty="0"/>
          </a:p>
        </p:txBody>
      </p:sp>
      <p:sp>
        <p:nvSpPr>
          <p:cNvPr id="3" name="Text Placeholder 2"/>
          <p:cNvSpPr>
            <a:spLocks noGrp="1"/>
          </p:cNvSpPr>
          <p:nvPr>
            <p:ph type="body" idx="1"/>
          </p:nvPr>
        </p:nvSpPr>
        <p:spPr/>
        <p:txBody>
          <a:bodyPr/>
          <a:lstStyle/>
          <a:p>
            <a:pPr>
              <a:lnSpc>
                <a:spcPct val="100000"/>
              </a:lnSpc>
              <a:spcBef>
                <a:spcPts val="600"/>
              </a:spcBef>
            </a:pPr>
            <a:r>
              <a:rPr lang="en-US" dirty="0" smtClean="0">
                <a:solidFill>
                  <a:schemeClr val="tx1"/>
                </a:solidFill>
              </a:rPr>
              <a:t>Depending on</a:t>
            </a:r>
          </a:p>
          <a:p>
            <a:pPr lvl="1">
              <a:lnSpc>
                <a:spcPct val="100000"/>
              </a:lnSpc>
              <a:spcBef>
                <a:spcPts val="600"/>
              </a:spcBef>
            </a:pPr>
            <a:r>
              <a:rPr lang="en-US" sz="1800" dirty="0" smtClean="0">
                <a:solidFill>
                  <a:schemeClr val="tx1"/>
                </a:solidFill>
              </a:rPr>
              <a:t>when Rosh Hashanah </a:t>
            </a:r>
            <a:r>
              <a:rPr lang="en-US" sz="1800" dirty="0">
                <a:solidFill>
                  <a:schemeClr val="tx1"/>
                </a:solidFill>
              </a:rPr>
              <a:t>falls at the beginning and end of the </a:t>
            </a:r>
            <a:r>
              <a:rPr lang="en-US" sz="1800" dirty="0" smtClean="0">
                <a:solidFill>
                  <a:schemeClr val="tx1"/>
                </a:solidFill>
              </a:rPr>
              <a:t>year, and</a:t>
            </a:r>
          </a:p>
          <a:p>
            <a:pPr lvl="1">
              <a:lnSpc>
                <a:spcPct val="100000"/>
              </a:lnSpc>
              <a:spcBef>
                <a:spcPts val="600"/>
              </a:spcBef>
            </a:pPr>
            <a:r>
              <a:rPr lang="en-US" sz="1800" dirty="0" smtClean="0">
                <a:solidFill>
                  <a:schemeClr val="tx1"/>
                </a:solidFill>
              </a:rPr>
              <a:t>how </a:t>
            </a:r>
            <a:r>
              <a:rPr lang="en-US" sz="1800" dirty="0">
                <a:solidFill>
                  <a:schemeClr val="tx1"/>
                </a:solidFill>
              </a:rPr>
              <a:t>many </a:t>
            </a:r>
            <a:r>
              <a:rPr lang="en-US" sz="1800" dirty="0" err="1">
                <a:solidFill>
                  <a:schemeClr val="tx1"/>
                </a:solidFill>
              </a:rPr>
              <a:t>y</a:t>
            </a:r>
            <a:r>
              <a:rPr lang="en-US" sz="1800" dirty="0" err="1" smtClean="0">
                <a:solidFill>
                  <a:schemeClr val="tx1"/>
                </a:solidFill>
              </a:rPr>
              <a:t>omim</a:t>
            </a:r>
            <a:r>
              <a:rPr lang="en-US" sz="1800" dirty="0" smtClean="0">
                <a:solidFill>
                  <a:schemeClr val="tx1"/>
                </a:solidFill>
              </a:rPr>
              <a:t> </a:t>
            </a:r>
            <a:r>
              <a:rPr lang="en-US" sz="1800" dirty="0" err="1">
                <a:solidFill>
                  <a:schemeClr val="tx1"/>
                </a:solidFill>
              </a:rPr>
              <a:t>t</a:t>
            </a:r>
            <a:r>
              <a:rPr lang="en-US" sz="1800" dirty="0" err="1" smtClean="0">
                <a:solidFill>
                  <a:schemeClr val="tx1"/>
                </a:solidFill>
              </a:rPr>
              <a:t>ovim</a:t>
            </a:r>
            <a:r>
              <a:rPr lang="en-US" sz="1800" dirty="0" smtClean="0">
                <a:solidFill>
                  <a:schemeClr val="tx1"/>
                </a:solidFill>
              </a:rPr>
              <a:t> interrupt,</a:t>
            </a:r>
          </a:p>
          <a:p>
            <a:pPr>
              <a:lnSpc>
                <a:spcPct val="100000"/>
              </a:lnSpc>
              <a:spcBef>
                <a:spcPts val="600"/>
              </a:spcBef>
            </a:pPr>
            <a:r>
              <a:rPr lang="en-US" dirty="0" smtClean="0">
                <a:solidFill>
                  <a:schemeClr val="tx1"/>
                </a:solidFill>
              </a:rPr>
              <a:t>we find the total </a:t>
            </a:r>
            <a:r>
              <a:rPr lang="en-US" dirty="0">
                <a:solidFill>
                  <a:schemeClr val="tx1"/>
                </a:solidFill>
              </a:rPr>
              <a:t>numbers of weekly </a:t>
            </a:r>
            <a:r>
              <a:rPr lang="en-US" dirty="0" smtClean="0">
                <a:solidFill>
                  <a:schemeClr val="tx1"/>
                </a:solidFill>
              </a:rPr>
              <a:t>readings that year. Count.</a:t>
            </a:r>
          </a:p>
          <a:p>
            <a:pPr>
              <a:lnSpc>
                <a:spcPct val="100000"/>
              </a:lnSpc>
              <a:spcBef>
                <a:spcPts val="600"/>
              </a:spcBef>
            </a:pPr>
            <a:r>
              <a:rPr lang="en-US" dirty="0" smtClean="0">
                <a:solidFill>
                  <a:schemeClr val="tx1"/>
                </a:solidFill>
              </a:rPr>
              <a:t>There are </a:t>
            </a:r>
            <a:r>
              <a:rPr lang="en-US" dirty="0">
                <a:solidFill>
                  <a:schemeClr val="tx1"/>
                </a:solidFill>
              </a:rPr>
              <a:t>54 </a:t>
            </a:r>
            <a:r>
              <a:rPr lang="en-US" dirty="0" err="1" smtClean="0">
                <a:solidFill>
                  <a:schemeClr val="tx1"/>
                </a:solidFill>
              </a:rPr>
              <a:t>sidros</a:t>
            </a:r>
            <a:r>
              <a:rPr lang="en-US" dirty="0" smtClean="0">
                <a:solidFill>
                  <a:schemeClr val="tx1"/>
                </a:solidFill>
              </a:rPr>
              <a:t> (see the left-hand pane in the </a:t>
            </a:r>
            <a:r>
              <a:rPr lang="en-US" dirty="0" err="1" smtClean="0">
                <a:solidFill>
                  <a:schemeClr val="tx1"/>
                </a:solidFill>
              </a:rPr>
              <a:t>Keviyus</a:t>
            </a:r>
            <a:r>
              <a:rPr lang="en-US" dirty="0" smtClean="0">
                <a:solidFill>
                  <a:schemeClr val="tx1"/>
                </a:solidFill>
              </a:rPr>
              <a:t> page). Some may need to be doubled up, to fit the actual number of readings.</a:t>
            </a:r>
          </a:p>
          <a:p>
            <a:pPr>
              <a:lnSpc>
                <a:spcPct val="100000"/>
              </a:lnSpc>
              <a:spcBef>
                <a:spcPts val="600"/>
              </a:spcBef>
            </a:pPr>
            <a:r>
              <a:rPr lang="en-US" dirty="0" smtClean="0">
                <a:solidFill>
                  <a:schemeClr val="tx1"/>
                </a:solidFill>
              </a:rPr>
              <a:t>[One of them is </a:t>
            </a:r>
            <a:r>
              <a:rPr lang="en-US" dirty="0" err="1" smtClean="0">
                <a:solidFill>
                  <a:schemeClr val="tx1"/>
                </a:solidFill>
              </a:rPr>
              <a:t>V’zos</a:t>
            </a:r>
            <a:r>
              <a:rPr lang="en-US" dirty="0" smtClean="0">
                <a:solidFill>
                  <a:schemeClr val="tx1"/>
                </a:solidFill>
              </a:rPr>
              <a:t> </a:t>
            </a:r>
            <a:r>
              <a:rPr lang="en-US" dirty="0" err="1" smtClean="0">
                <a:solidFill>
                  <a:schemeClr val="tx1"/>
                </a:solidFill>
              </a:rPr>
              <a:t>Habracha</a:t>
            </a:r>
            <a:r>
              <a:rPr lang="en-US" dirty="0" smtClean="0">
                <a:solidFill>
                  <a:schemeClr val="tx1"/>
                </a:solidFill>
              </a:rPr>
              <a:t>, and it is read on Simchas Torah – doesn’t count.]</a:t>
            </a:r>
          </a:p>
          <a:p>
            <a:pPr>
              <a:lnSpc>
                <a:spcPct val="100000"/>
              </a:lnSpc>
              <a:spcBef>
                <a:spcPts val="600"/>
              </a:spcBef>
            </a:pPr>
            <a:r>
              <a:rPr lang="en-US" dirty="0">
                <a:solidFill>
                  <a:schemeClr val="tx1"/>
                </a:solidFill>
              </a:rPr>
              <a:t>There are (about) four more weeks in a leap year (</a:t>
            </a:r>
            <a:r>
              <a:rPr lang="he-IL" dirty="0">
                <a:solidFill>
                  <a:schemeClr val="tx1"/>
                </a:solidFill>
              </a:rPr>
              <a:t>מעוברת</a:t>
            </a:r>
            <a:r>
              <a:rPr lang="en-US" dirty="0">
                <a:solidFill>
                  <a:schemeClr val="tx1"/>
                </a:solidFill>
              </a:rPr>
              <a:t>) than in a regular year (</a:t>
            </a:r>
            <a:r>
              <a:rPr lang="he-IL" dirty="0">
                <a:solidFill>
                  <a:schemeClr val="tx1"/>
                </a:solidFill>
              </a:rPr>
              <a:t>פשוטה</a:t>
            </a:r>
            <a:r>
              <a:rPr lang="en-US" dirty="0">
                <a:solidFill>
                  <a:schemeClr val="tx1"/>
                </a:solidFill>
              </a:rPr>
              <a:t>), so a regular year will need several more double </a:t>
            </a:r>
            <a:r>
              <a:rPr lang="en-US" dirty="0" err="1">
                <a:solidFill>
                  <a:schemeClr val="tx1"/>
                </a:solidFill>
              </a:rPr>
              <a:t>parshiyos</a:t>
            </a:r>
            <a:r>
              <a:rPr lang="en-US" dirty="0" smtClean="0">
                <a:solidFill>
                  <a:schemeClr val="tx1"/>
                </a:solidFill>
              </a:rPr>
              <a:t>.</a:t>
            </a:r>
            <a:endParaRPr lang="en-US" dirty="0">
              <a:solidFill>
                <a:schemeClr val="tx1"/>
              </a:solidFill>
            </a:endParaRPr>
          </a:p>
        </p:txBody>
      </p:sp>
    </p:spTree>
    <p:extLst>
      <p:ext uri="{BB962C8B-B14F-4D97-AF65-F5344CB8AC3E}">
        <p14:creationId xmlns:p14="http://schemas.microsoft.com/office/powerpoint/2010/main" val="2869286773"/>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3b) Counting </a:t>
            </a:r>
            <a:r>
              <a:rPr lang="en-US" dirty="0" err="1" smtClean="0"/>
              <a:t>parshiyos</a:t>
            </a:r>
            <a:r>
              <a:rPr lang="en-US" dirty="0" smtClean="0"/>
              <a:t>, cont.	</a:t>
            </a:r>
            <a:endParaRPr lang="en-US" dirty="0"/>
          </a:p>
        </p:txBody>
      </p:sp>
      <p:sp>
        <p:nvSpPr>
          <p:cNvPr id="3" name="Text Placeholder 2"/>
          <p:cNvSpPr>
            <a:spLocks noGrp="1"/>
          </p:cNvSpPr>
          <p:nvPr>
            <p:ph type="body" idx="1"/>
          </p:nvPr>
        </p:nvSpPr>
        <p:spPr>
          <a:xfrm>
            <a:off x="311700" y="1152474"/>
            <a:ext cx="8520600" cy="3625713"/>
          </a:xfrm>
        </p:spPr>
        <p:txBody>
          <a:bodyPr/>
          <a:lstStyle/>
          <a:p>
            <a:pPr>
              <a:spcBef>
                <a:spcPts val="600"/>
              </a:spcBef>
            </a:pPr>
            <a:r>
              <a:rPr lang="en-US" dirty="0" smtClean="0">
                <a:solidFill>
                  <a:schemeClr val="tx1"/>
                </a:solidFill>
              </a:rPr>
              <a:t>The </a:t>
            </a:r>
            <a:r>
              <a:rPr lang="en-US" dirty="0">
                <a:solidFill>
                  <a:schemeClr val="tx1"/>
                </a:solidFill>
              </a:rPr>
              <a:t>left pane on the </a:t>
            </a:r>
            <a:r>
              <a:rPr lang="en-US" dirty="0" err="1" smtClean="0">
                <a:solidFill>
                  <a:schemeClr val="tx1"/>
                </a:solidFill>
              </a:rPr>
              <a:t>Keviyus</a:t>
            </a:r>
            <a:r>
              <a:rPr lang="en-US" dirty="0" smtClean="0">
                <a:solidFill>
                  <a:schemeClr val="tx1"/>
                </a:solidFill>
              </a:rPr>
              <a:t> </a:t>
            </a:r>
            <a:r>
              <a:rPr lang="en-US" dirty="0">
                <a:solidFill>
                  <a:schemeClr val="tx1"/>
                </a:solidFill>
              </a:rPr>
              <a:t>web page shows which </a:t>
            </a:r>
            <a:r>
              <a:rPr lang="en-US" dirty="0" err="1">
                <a:solidFill>
                  <a:schemeClr val="tx1"/>
                </a:solidFill>
              </a:rPr>
              <a:t>sidros</a:t>
            </a:r>
            <a:r>
              <a:rPr lang="en-US" dirty="0">
                <a:solidFill>
                  <a:schemeClr val="tx1"/>
                </a:solidFill>
              </a:rPr>
              <a:t> can be doubled –</a:t>
            </a:r>
            <a:br>
              <a:rPr lang="en-US" dirty="0">
                <a:solidFill>
                  <a:schemeClr val="tx1"/>
                </a:solidFill>
              </a:rPr>
            </a:br>
            <a:r>
              <a:rPr lang="en-US" dirty="0">
                <a:solidFill>
                  <a:schemeClr val="tx1"/>
                </a:solidFill>
              </a:rPr>
              <a:t>but not how to decide which ones actually are</a:t>
            </a:r>
            <a:r>
              <a:rPr lang="en-US" dirty="0" smtClean="0">
                <a:solidFill>
                  <a:schemeClr val="tx1"/>
                </a:solidFill>
              </a:rPr>
              <a:t>.</a:t>
            </a:r>
          </a:p>
          <a:p>
            <a:pPr>
              <a:spcBef>
                <a:spcPts val="600"/>
              </a:spcBef>
            </a:pPr>
            <a:r>
              <a:rPr lang="en-US" dirty="0" smtClean="0">
                <a:solidFill>
                  <a:schemeClr val="tx1"/>
                </a:solidFill>
              </a:rPr>
              <a:t>Chazal did this in stages, going from one </a:t>
            </a:r>
            <a:r>
              <a:rPr lang="en-US" i="1" dirty="0" smtClean="0">
                <a:solidFill>
                  <a:schemeClr val="tx1"/>
                </a:solidFill>
              </a:rPr>
              <a:t>benchmark</a:t>
            </a:r>
            <a:r>
              <a:rPr lang="en-US" dirty="0" smtClean="0">
                <a:solidFill>
                  <a:schemeClr val="tx1"/>
                </a:solidFill>
              </a:rPr>
              <a:t> to another through the year.</a:t>
            </a:r>
          </a:p>
          <a:p>
            <a:pPr>
              <a:spcBef>
                <a:spcPts val="600"/>
              </a:spcBef>
            </a:pPr>
            <a:r>
              <a:rPr lang="en-US" dirty="0" smtClean="0">
                <a:solidFill>
                  <a:schemeClr val="tx1"/>
                </a:solidFill>
              </a:rPr>
              <a:t>We’ll need to know how many Shabbos readings there are between each pair of benchmarks. It may vary with the different calendars.</a:t>
            </a:r>
          </a:p>
          <a:p>
            <a:pPr>
              <a:spcBef>
                <a:spcPts val="600"/>
              </a:spcBef>
            </a:pPr>
            <a:r>
              <a:rPr lang="en-US" dirty="0" smtClean="0">
                <a:solidFill>
                  <a:schemeClr val="tx1"/>
                </a:solidFill>
              </a:rPr>
              <a:t>How far apart are the benchmarks? – this many weeks, this many extra days. Each </a:t>
            </a:r>
            <a:r>
              <a:rPr lang="en-US" dirty="0">
                <a:solidFill>
                  <a:schemeClr val="tx1"/>
                </a:solidFill>
              </a:rPr>
              <a:t>week is one reading.</a:t>
            </a:r>
            <a:br>
              <a:rPr lang="en-US" dirty="0">
                <a:solidFill>
                  <a:schemeClr val="tx1"/>
                </a:solidFill>
              </a:rPr>
            </a:br>
            <a:r>
              <a:rPr lang="en-US" dirty="0">
                <a:solidFill>
                  <a:schemeClr val="tx1"/>
                </a:solidFill>
              </a:rPr>
              <a:t>As for the extra days, it depends whether Shabbos falls in between</a:t>
            </a:r>
            <a:r>
              <a:rPr lang="en-US" dirty="0" smtClean="0">
                <a:solidFill>
                  <a:schemeClr val="tx1"/>
                </a:solidFill>
              </a:rPr>
              <a:t>.</a:t>
            </a:r>
            <a:endParaRPr lang="en-US" dirty="0">
              <a:solidFill>
                <a:schemeClr val="tx1"/>
              </a:solidFill>
            </a:endParaRPr>
          </a:p>
        </p:txBody>
      </p:sp>
    </p:spTree>
    <p:extLst>
      <p:ext uri="{BB962C8B-B14F-4D97-AF65-F5344CB8AC3E}">
        <p14:creationId xmlns:p14="http://schemas.microsoft.com/office/powerpoint/2010/main" val="2200018194"/>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3c) </a:t>
            </a:r>
            <a:r>
              <a:rPr lang="en-US" dirty="0" err="1" smtClean="0"/>
              <a:t>Eretz</a:t>
            </a:r>
            <a:r>
              <a:rPr lang="en-US" dirty="0" smtClean="0"/>
              <a:t> </a:t>
            </a:r>
            <a:r>
              <a:rPr lang="en-US" dirty="0" err="1" smtClean="0"/>
              <a:t>Yisroel</a:t>
            </a:r>
            <a:r>
              <a:rPr lang="en-US" dirty="0" smtClean="0"/>
              <a:t> and </a:t>
            </a:r>
            <a:r>
              <a:rPr lang="en-US" dirty="0" err="1" smtClean="0"/>
              <a:t>chutzah</a:t>
            </a:r>
            <a:r>
              <a:rPr lang="en-US" dirty="0" smtClean="0"/>
              <a:t> </a:t>
            </a:r>
            <a:r>
              <a:rPr lang="en-US" dirty="0" err="1" smtClean="0"/>
              <a:t>la’aretz</a:t>
            </a:r>
            <a:endParaRPr lang="en-US" dirty="0"/>
          </a:p>
        </p:txBody>
      </p:sp>
      <p:sp>
        <p:nvSpPr>
          <p:cNvPr id="3" name="Text Placeholder 2"/>
          <p:cNvSpPr>
            <a:spLocks noGrp="1"/>
          </p:cNvSpPr>
          <p:nvPr>
            <p:ph type="body" idx="1"/>
          </p:nvPr>
        </p:nvSpPr>
        <p:spPr/>
        <p:txBody>
          <a:bodyPr/>
          <a:lstStyle/>
          <a:p>
            <a:pPr>
              <a:spcBef>
                <a:spcPts val="600"/>
              </a:spcBef>
            </a:pPr>
            <a:r>
              <a:rPr lang="en-US" dirty="0" smtClean="0">
                <a:solidFill>
                  <a:schemeClr val="tx1"/>
                </a:solidFill>
              </a:rPr>
              <a:t>The </a:t>
            </a:r>
            <a:r>
              <a:rPr lang="en-US" dirty="0">
                <a:solidFill>
                  <a:schemeClr val="tx1"/>
                </a:solidFill>
              </a:rPr>
              <a:t>one-day </a:t>
            </a:r>
            <a:r>
              <a:rPr lang="en-US" dirty="0" err="1">
                <a:solidFill>
                  <a:schemeClr val="tx1"/>
                </a:solidFill>
              </a:rPr>
              <a:t>y</a:t>
            </a:r>
            <a:r>
              <a:rPr lang="en-US" dirty="0" err="1" smtClean="0">
                <a:solidFill>
                  <a:schemeClr val="tx1"/>
                </a:solidFill>
              </a:rPr>
              <a:t>omim</a:t>
            </a:r>
            <a:r>
              <a:rPr lang="en-US" dirty="0" smtClean="0">
                <a:solidFill>
                  <a:schemeClr val="tx1"/>
                </a:solidFill>
              </a:rPr>
              <a:t> </a:t>
            </a:r>
            <a:r>
              <a:rPr lang="en-US" dirty="0" err="1">
                <a:solidFill>
                  <a:schemeClr val="tx1"/>
                </a:solidFill>
              </a:rPr>
              <a:t>t</a:t>
            </a:r>
            <a:r>
              <a:rPr lang="en-US" dirty="0" err="1" smtClean="0">
                <a:solidFill>
                  <a:schemeClr val="tx1"/>
                </a:solidFill>
              </a:rPr>
              <a:t>ovim</a:t>
            </a:r>
            <a:r>
              <a:rPr lang="en-US" dirty="0" smtClean="0">
                <a:solidFill>
                  <a:schemeClr val="tx1"/>
                </a:solidFill>
              </a:rPr>
              <a:t> in </a:t>
            </a:r>
            <a:r>
              <a:rPr lang="en-US" dirty="0" err="1">
                <a:solidFill>
                  <a:schemeClr val="tx1"/>
                </a:solidFill>
              </a:rPr>
              <a:t>Eretz</a:t>
            </a:r>
            <a:r>
              <a:rPr lang="en-US" dirty="0">
                <a:solidFill>
                  <a:schemeClr val="tx1"/>
                </a:solidFill>
              </a:rPr>
              <a:t> </a:t>
            </a:r>
            <a:r>
              <a:rPr lang="en-US" dirty="0" err="1">
                <a:solidFill>
                  <a:schemeClr val="tx1"/>
                </a:solidFill>
              </a:rPr>
              <a:t>Yisroel</a:t>
            </a:r>
            <a:r>
              <a:rPr lang="en-US" dirty="0">
                <a:solidFill>
                  <a:schemeClr val="tx1"/>
                </a:solidFill>
              </a:rPr>
              <a:t> </a:t>
            </a:r>
            <a:r>
              <a:rPr lang="en-US" dirty="0" smtClean="0">
                <a:solidFill>
                  <a:schemeClr val="tx1"/>
                </a:solidFill>
              </a:rPr>
              <a:t>can mean </a:t>
            </a:r>
            <a:r>
              <a:rPr lang="en-US" dirty="0">
                <a:solidFill>
                  <a:schemeClr val="tx1"/>
                </a:solidFill>
              </a:rPr>
              <a:t>that </a:t>
            </a:r>
            <a:r>
              <a:rPr lang="en-US" dirty="0" smtClean="0">
                <a:solidFill>
                  <a:schemeClr val="tx1"/>
                </a:solidFill>
              </a:rPr>
              <a:t>the second day of </a:t>
            </a:r>
            <a:r>
              <a:rPr lang="en-US" dirty="0" err="1">
                <a:solidFill>
                  <a:schemeClr val="tx1"/>
                </a:solidFill>
              </a:rPr>
              <a:t>y</a:t>
            </a:r>
            <a:r>
              <a:rPr lang="en-US" dirty="0" err="1" smtClean="0">
                <a:solidFill>
                  <a:schemeClr val="tx1"/>
                </a:solidFill>
              </a:rPr>
              <a:t>om</a:t>
            </a:r>
            <a:r>
              <a:rPr lang="en-US" dirty="0" smtClean="0">
                <a:solidFill>
                  <a:schemeClr val="tx1"/>
                </a:solidFill>
              </a:rPr>
              <a:t> tov </a:t>
            </a:r>
            <a:r>
              <a:rPr lang="en-US" dirty="0">
                <a:solidFill>
                  <a:schemeClr val="tx1"/>
                </a:solidFill>
              </a:rPr>
              <a:t>falls on </a:t>
            </a:r>
            <a:r>
              <a:rPr lang="en-US" dirty="0" smtClean="0">
                <a:solidFill>
                  <a:schemeClr val="tx1"/>
                </a:solidFill>
              </a:rPr>
              <a:t>Shabbos, and takes over the Torah reading in </a:t>
            </a:r>
            <a:r>
              <a:rPr lang="en-US" dirty="0" err="1" smtClean="0">
                <a:solidFill>
                  <a:schemeClr val="tx1"/>
                </a:solidFill>
              </a:rPr>
              <a:t>chutzah</a:t>
            </a:r>
            <a:r>
              <a:rPr lang="en-US" dirty="0" smtClean="0">
                <a:solidFill>
                  <a:schemeClr val="tx1"/>
                </a:solidFill>
              </a:rPr>
              <a:t> </a:t>
            </a:r>
            <a:r>
              <a:rPr lang="en-US" dirty="0" err="1" smtClean="0">
                <a:solidFill>
                  <a:schemeClr val="tx1"/>
                </a:solidFill>
              </a:rPr>
              <a:t>la’aretz</a:t>
            </a:r>
            <a:r>
              <a:rPr lang="en-US" dirty="0" smtClean="0">
                <a:solidFill>
                  <a:schemeClr val="tx1"/>
                </a:solidFill>
              </a:rPr>
              <a:t> -</a:t>
            </a:r>
          </a:p>
          <a:p>
            <a:pPr>
              <a:spcBef>
                <a:spcPts val="600"/>
              </a:spcBef>
            </a:pPr>
            <a:r>
              <a:rPr lang="en-US" dirty="0" smtClean="0">
                <a:solidFill>
                  <a:schemeClr val="tx1"/>
                </a:solidFill>
              </a:rPr>
              <a:t>but not in </a:t>
            </a:r>
            <a:r>
              <a:rPr lang="en-US" dirty="0" err="1" smtClean="0">
                <a:solidFill>
                  <a:schemeClr val="tx1"/>
                </a:solidFill>
              </a:rPr>
              <a:t>Eretz</a:t>
            </a:r>
            <a:r>
              <a:rPr lang="en-US" dirty="0" smtClean="0">
                <a:solidFill>
                  <a:schemeClr val="tx1"/>
                </a:solidFill>
              </a:rPr>
              <a:t> </a:t>
            </a:r>
            <a:r>
              <a:rPr lang="en-US" dirty="0" err="1" smtClean="0">
                <a:solidFill>
                  <a:schemeClr val="tx1"/>
                </a:solidFill>
              </a:rPr>
              <a:t>Yisroel</a:t>
            </a:r>
            <a:r>
              <a:rPr lang="en-US" dirty="0" smtClean="0">
                <a:solidFill>
                  <a:schemeClr val="tx1"/>
                </a:solidFill>
              </a:rPr>
              <a:t>.</a:t>
            </a:r>
          </a:p>
          <a:p>
            <a:pPr>
              <a:spcBef>
                <a:spcPts val="600"/>
              </a:spcBef>
            </a:pPr>
            <a:r>
              <a:rPr lang="en-US" dirty="0" smtClean="0">
                <a:solidFill>
                  <a:schemeClr val="tx1"/>
                </a:solidFill>
              </a:rPr>
              <a:t>That would mean that </a:t>
            </a:r>
            <a:r>
              <a:rPr lang="en-US" dirty="0" err="1" smtClean="0">
                <a:solidFill>
                  <a:schemeClr val="tx1"/>
                </a:solidFill>
              </a:rPr>
              <a:t>Eretz</a:t>
            </a:r>
            <a:r>
              <a:rPr lang="en-US" dirty="0" smtClean="0">
                <a:solidFill>
                  <a:schemeClr val="tx1"/>
                </a:solidFill>
              </a:rPr>
              <a:t> </a:t>
            </a:r>
            <a:r>
              <a:rPr lang="en-US" dirty="0" err="1" smtClean="0">
                <a:solidFill>
                  <a:schemeClr val="tx1"/>
                </a:solidFill>
              </a:rPr>
              <a:t>Yisroel</a:t>
            </a:r>
            <a:r>
              <a:rPr lang="en-US" dirty="0" smtClean="0">
                <a:solidFill>
                  <a:schemeClr val="tx1"/>
                </a:solidFill>
              </a:rPr>
              <a:t> </a:t>
            </a:r>
            <a:r>
              <a:rPr lang="en-US" dirty="0">
                <a:solidFill>
                  <a:schemeClr val="tx1"/>
                </a:solidFill>
              </a:rPr>
              <a:t>has room for an extra </a:t>
            </a:r>
            <a:r>
              <a:rPr lang="en-US" dirty="0" err="1">
                <a:solidFill>
                  <a:schemeClr val="tx1"/>
                </a:solidFill>
              </a:rPr>
              <a:t>parsha</a:t>
            </a:r>
            <a:r>
              <a:rPr lang="en-US" dirty="0">
                <a:solidFill>
                  <a:schemeClr val="tx1"/>
                </a:solidFill>
              </a:rPr>
              <a:t> </a:t>
            </a:r>
            <a:r>
              <a:rPr lang="en-US" dirty="0" smtClean="0">
                <a:solidFill>
                  <a:schemeClr val="tx1"/>
                </a:solidFill>
              </a:rPr>
              <a:t>that year, compared to </a:t>
            </a:r>
            <a:r>
              <a:rPr lang="en-US" dirty="0" err="1" smtClean="0">
                <a:solidFill>
                  <a:schemeClr val="tx1"/>
                </a:solidFill>
              </a:rPr>
              <a:t>chutzah</a:t>
            </a:r>
            <a:r>
              <a:rPr lang="en-US" dirty="0" smtClean="0">
                <a:solidFill>
                  <a:schemeClr val="tx1"/>
                </a:solidFill>
              </a:rPr>
              <a:t> </a:t>
            </a:r>
            <a:r>
              <a:rPr lang="en-US" dirty="0" err="1" smtClean="0">
                <a:solidFill>
                  <a:schemeClr val="tx1"/>
                </a:solidFill>
              </a:rPr>
              <a:t>la’aretz</a:t>
            </a:r>
            <a:r>
              <a:rPr lang="en-US" dirty="0" smtClean="0">
                <a:solidFill>
                  <a:schemeClr val="tx1"/>
                </a:solidFill>
              </a:rPr>
              <a:t>. It will jump a week ahead then, and stay ahead until </a:t>
            </a:r>
            <a:r>
              <a:rPr lang="en-US" dirty="0" err="1" smtClean="0">
                <a:solidFill>
                  <a:schemeClr val="tx1"/>
                </a:solidFill>
              </a:rPr>
              <a:t>chutzah</a:t>
            </a:r>
            <a:r>
              <a:rPr lang="en-US" dirty="0" smtClean="0">
                <a:solidFill>
                  <a:schemeClr val="tx1"/>
                </a:solidFill>
              </a:rPr>
              <a:t> </a:t>
            </a:r>
            <a:r>
              <a:rPr lang="en-US" dirty="0" err="1" smtClean="0">
                <a:solidFill>
                  <a:schemeClr val="tx1"/>
                </a:solidFill>
              </a:rPr>
              <a:t>la’aretz</a:t>
            </a:r>
            <a:r>
              <a:rPr lang="en-US" dirty="0" smtClean="0">
                <a:solidFill>
                  <a:schemeClr val="tx1"/>
                </a:solidFill>
              </a:rPr>
              <a:t> has a double </a:t>
            </a:r>
            <a:r>
              <a:rPr lang="en-US" dirty="0" err="1" smtClean="0">
                <a:solidFill>
                  <a:schemeClr val="tx1"/>
                </a:solidFill>
              </a:rPr>
              <a:t>parsha</a:t>
            </a:r>
            <a:r>
              <a:rPr lang="en-US" dirty="0" smtClean="0">
                <a:solidFill>
                  <a:schemeClr val="tx1"/>
                </a:solidFill>
              </a:rPr>
              <a:t> and </a:t>
            </a:r>
            <a:r>
              <a:rPr lang="en-US" dirty="0" err="1" smtClean="0">
                <a:solidFill>
                  <a:schemeClr val="tx1"/>
                </a:solidFill>
              </a:rPr>
              <a:t>Eretz</a:t>
            </a:r>
            <a:r>
              <a:rPr lang="en-US" dirty="0" smtClean="0">
                <a:solidFill>
                  <a:schemeClr val="tx1"/>
                </a:solidFill>
              </a:rPr>
              <a:t> </a:t>
            </a:r>
            <a:r>
              <a:rPr lang="en-US" dirty="0" err="1" smtClean="0">
                <a:solidFill>
                  <a:schemeClr val="tx1"/>
                </a:solidFill>
              </a:rPr>
              <a:t>Yisroel</a:t>
            </a:r>
            <a:r>
              <a:rPr lang="en-US" dirty="0" smtClean="0">
                <a:solidFill>
                  <a:schemeClr val="tx1"/>
                </a:solidFill>
              </a:rPr>
              <a:t> not.</a:t>
            </a:r>
            <a:endParaRPr lang="en-US" dirty="0">
              <a:solidFill>
                <a:schemeClr val="tx1"/>
              </a:solidFill>
            </a:endParaRPr>
          </a:p>
        </p:txBody>
      </p:sp>
    </p:spTree>
    <p:extLst>
      <p:ext uri="{BB962C8B-B14F-4D97-AF65-F5344CB8AC3E}">
        <p14:creationId xmlns:p14="http://schemas.microsoft.com/office/powerpoint/2010/main" val="4257150448"/>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 dirty="0"/>
              <a:t>Sidros, cont.</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375606962"/>
              </p:ext>
            </p:extLst>
          </p:nvPr>
        </p:nvGraphicFramePr>
        <p:xfrm>
          <a:off x="753036" y="1188054"/>
          <a:ext cx="7637928" cy="3662680"/>
        </p:xfrm>
        <a:graphic>
          <a:graphicData uri="http://schemas.openxmlformats.org/drawingml/2006/table">
            <a:tbl>
              <a:tblPr>
                <a:tableStyleId>{073A0DAA-6AF3-43AB-8588-CEC1D06C72B9}</a:tableStyleId>
              </a:tblPr>
              <a:tblGrid>
                <a:gridCol w="3469340">
                  <a:extLst>
                    <a:ext uri="{9D8B030D-6E8A-4147-A177-3AD203B41FA5}">
                      <a16:colId xmlns:a16="http://schemas.microsoft.com/office/drawing/2014/main" val="1323424614"/>
                    </a:ext>
                  </a:extLst>
                </a:gridCol>
                <a:gridCol w="4168588">
                  <a:extLst>
                    <a:ext uri="{9D8B030D-6E8A-4147-A177-3AD203B41FA5}">
                      <a16:colId xmlns:a16="http://schemas.microsoft.com/office/drawing/2014/main" val="2779719984"/>
                    </a:ext>
                  </a:extLst>
                </a:gridCol>
              </a:tblGrid>
              <a:tr h="370840">
                <a:tc>
                  <a:txBody>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lang="en-US" sz="1800" dirty="0" smtClean="0">
                        <a:solidFill>
                          <a:schemeClr val="tx1"/>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r>
                        <a:rPr lang="en-US" sz="1800" b="1" dirty="0" smtClean="0"/>
                        <a:t>This year:</a:t>
                      </a: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68764761"/>
                  </a:ext>
                </a:extLst>
              </a:tr>
              <a:tr h="370840">
                <a:tc>
                  <a:txBody>
                    <a:bodyPr/>
                    <a:lstStyle/>
                    <a:p>
                      <a:pPr marL="0" indent="0">
                        <a:buFont typeface="Arial" panose="020B0604020202020204" pitchFamily="34" charset="0"/>
                        <a:buNone/>
                      </a:pPr>
                      <a:r>
                        <a:rPr lang="en-US" sz="1800" dirty="0" smtClean="0">
                          <a:solidFill>
                            <a:schemeClr val="tx1"/>
                          </a:solidFill>
                        </a:rPr>
                        <a:t>Scroll down your calendar </a:t>
                      </a:r>
                      <a:r>
                        <a:rPr lang="en-US" sz="1800" smtClean="0">
                          <a:solidFill>
                            <a:schemeClr val="tx1"/>
                          </a:solidFill>
                        </a:rPr>
                        <a:t>for the </a:t>
                      </a:r>
                      <a:r>
                        <a:rPr lang="en-US" sz="1800" dirty="0" smtClean="0">
                          <a:solidFill>
                            <a:schemeClr val="tx1"/>
                          </a:solidFill>
                        </a:rPr>
                        <a:t>year and see</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285750" indent="-285750">
                        <a:buFont typeface="Arial" panose="020B0604020202020204" pitchFamily="34" charset="0"/>
                        <a:buChar char="•"/>
                      </a:pPr>
                      <a:endParaRPr lang="en-US" sz="1800" dirty="0">
                        <a:solidFill>
                          <a:schemeClr val="tx1"/>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645848642"/>
                  </a:ext>
                </a:extLst>
              </a:tr>
              <a:tr h="370840">
                <a:tc>
                  <a:txBody>
                    <a:bodyPr/>
                    <a:lstStyle/>
                    <a:p>
                      <a:pPr marL="285750" marR="0" lvl="1"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sz="1800" dirty="0" smtClean="0">
                          <a:solidFill>
                            <a:schemeClr val="tx1"/>
                          </a:solidFill>
                        </a:rPr>
                        <a:t>where the </a:t>
                      </a:r>
                      <a:r>
                        <a:rPr lang="en-US" sz="1800" dirty="0" err="1" smtClean="0">
                          <a:solidFill>
                            <a:schemeClr val="tx1"/>
                          </a:solidFill>
                        </a:rPr>
                        <a:t>parshiyos</a:t>
                      </a:r>
                      <a:r>
                        <a:rPr lang="en-US" sz="1800" dirty="0" smtClean="0">
                          <a:solidFill>
                            <a:schemeClr val="tx1"/>
                          </a:solidFill>
                        </a:rPr>
                        <a:t> get pushed away by the major </a:t>
                      </a:r>
                      <a:r>
                        <a:rPr lang="en-US" sz="1800" dirty="0" err="1" smtClean="0">
                          <a:solidFill>
                            <a:schemeClr val="tx1"/>
                          </a:solidFill>
                        </a:rPr>
                        <a:t>Yomim</a:t>
                      </a:r>
                      <a:r>
                        <a:rPr lang="en-US" sz="1800" dirty="0" smtClean="0">
                          <a:solidFill>
                            <a:schemeClr val="tx1"/>
                          </a:solidFill>
                        </a:rPr>
                        <a:t> </a:t>
                      </a:r>
                      <a:r>
                        <a:rPr lang="en-US" sz="1800" dirty="0" err="1" smtClean="0">
                          <a:solidFill>
                            <a:schemeClr val="tx1"/>
                          </a:solidFill>
                        </a:rPr>
                        <a:t>Tovim</a:t>
                      </a:r>
                      <a:endParaRPr lang="en-US" sz="1800" dirty="0" smtClean="0">
                        <a:solidFill>
                          <a:schemeClr val="tx1"/>
                        </a:solidFill>
                      </a:endParaRPr>
                    </a:p>
                  </a:txBody>
                  <a:tcPr>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285750" indent="-285750">
                        <a:buFont typeface="Arial" panose="020B0604020202020204" pitchFamily="34" charset="0"/>
                        <a:buChar char="•"/>
                      </a:pPr>
                      <a:r>
                        <a:rPr lang="he-IL" sz="1800" dirty="0" smtClean="0">
                          <a:solidFill>
                            <a:schemeClr val="tx1"/>
                          </a:solidFill>
                        </a:rPr>
                        <a:t>בש"ה</a:t>
                      </a:r>
                      <a:r>
                        <a:rPr lang="en-US" sz="1800" dirty="0" smtClean="0">
                          <a:solidFill>
                            <a:schemeClr val="tx1"/>
                          </a:solidFill>
                        </a:rPr>
                        <a:t> leap year. On Shabbos: only</a:t>
                      </a:r>
                      <a:r>
                        <a:rPr lang="en-US" sz="1800" baseline="0" dirty="0" smtClean="0">
                          <a:solidFill>
                            <a:schemeClr val="tx1"/>
                          </a:solidFill>
                        </a:rPr>
                        <a:t> n</a:t>
                      </a:r>
                      <a:r>
                        <a:rPr lang="en-US" sz="1800" dirty="0" smtClean="0">
                          <a:solidFill>
                            <a:schemeClr val="tx1"/>
                          </a:solidFill>
                        </a:rPr>
                        <a:t>ext</a:t>
                      </a:r>
                      <a:r>
                        <a:rPr lang="en-US" sz="1800" baseline="0" dirty="0" smtClean="0">
                          <a:solidFill>
                            <a:schemeClr val="tx1"/>
                          </a:solidFill>
                        </a:rPr>
                        <a:t> year’s Rosh Hashanah -</a:t>
                      </a:r>
                      <a:r>
                        <a:rPr lang="en-US" sz="1800" dirty="0" smtClean="0">
                          <a:solidFill>
                            <a:schemeClr val="tx1"/>
                          </a:solidFill>
                        </a:rPr>
                        <a:t> </a:t>
                      </a:r>
                      <a:r>
                        <a:rPr lang="en-US" sz="1800" i="1" dirty="0" smtClean="0">
                          <a:solidFill>
                            <a:schemeClr val="tx1"/>
                          </a:solidFill>
                        </a:rPr>
                        <a:t>and </a:t>
                      </a:r>
                      <a:r>
                        <a:rPr lang="en-US" sz="1800" i="0" dirty="0" smtClean="0">
                          <a:solidFill>
                            <a:schemeClr val="tx1"/>
                          </a:solidFill>
                        </a:rPr>
                        <a:t>the </a:t>
                      </a:r>
                      <a:r>
                        <a:rPr lang="en-US" sz="1800" dirty="0" smtClean="0">
                          <a:solidFill>
                            <a:schemeClr val="tx1"/>
                          </a:solidFill>
                        </a:rPr>
                        <a:t>last day of Shavuos but</a:t>
                      </a:r>
                      <a:r>
                        <a:rPr lang="en-US" sz="1800" baseline="0" dirty="0" smtClean="0">
                          <a:solidFill>
                            <a:schemeClr val="tx1"/>
                          </a:solidFill>
                        </a:rPr>
                        <a:t> only </a:t>
                      </a:r>
                      <a:r>
                        <a:rPr lang="en-US" sz="1800" dirty="0" smtClean="0">
                          <a:solidFill>
                            <a:schemeClr val="tx1"/>
                          </a:solidFill>
                        </a:rPr>
                        <a:t>in</a:t>
                      </a:r>
                      <a:r>
                        <a:rPr lang="en-US" sz="1800" baseline="0" dirty="0" smtClean="0">
                          <a:solidFill>
                            <a:schemeClr val="tx1"/>
                          </a:solidFill>
                        </a:rPr>
                        <a:t> </a:t>
                      </a:r>
                      <a:r>
                        <a:rPr lang="en-US" sz="1800" baseline="0" dirty="0" err="1" smtClean="0">
                          <a:solidFill>
                            <a:schemeClr val="tx1"/>
                          </a:solidFill>
                        </a:rPr>
                        <a:t>chutzah</a:t>
                      </a:r>
                      <a:r>
                        <a:rPr lang="en-US" sz="1800" baseline="0" dirty="0" smtClean="0">
                          <a:solidFill>
                            <a:schemeClr val="tx1"/>
                          </a:solidFill>
                        </a:rPr>
                        <a:t> </a:t>
                      </a:r>
                      <a:r>
                        <a:rPr lang="en-US" sz="1800" baseline="0" dirty="0" err="1" smtClean="0">
                          <a:solidFill>
                            <a:schemeClr val="tx1"/>
                          </a:solidFill>
                        </a:rPr>
                        <a:t>la’aretz</a:t>
                      </a:r>
                      <a:r>
                        <a:rPr lang="en-US" sz="1800" dirty="0" smtClean="0">
                          <a:solidFill>
                            <a:schemeClr val="tx1"/>
                          </a:solidFill>
                        </a:rPr>
                        <a:t>.</a:t>
                      </a:r>
                    </a:p>
                  </a:txBody>
                  <a:tcPr>
                    <a:lnL w="12700" cap="flat" cmpd="sng" algn="ctr">
                      <a:solidFill>
                        <a:schemeClr val="tx1"/>
                      </a:solid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2722032743"/>
                  </a:ext>
                </a:extLst>
              </a:tr>
              <a:tr h="370840">
                <a:tc>
                  <a:txBody>
                    <a:bodyPr/>
                    <a:lstStyle/>
                    <a:p>
                      <a:pPr marL="285750" marR="0" lvl="1"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sz="1800" dirty="0" smtClean="0">
                          <a:solidFill>
                            <a:schemeClr val="tx1"/>
                          </a:solidFill>
                        </a:rPr>
                        <a:t>and how many times they need to be doubled to make things fit – to use all 54 </a:t>
                      </a:r>
                      <a:r>
                        <a:rPr lang="en-US" sz="1800" dirty="0" err="1" smtClean="0">
                          <a:solidFill>
                            <a:schemeClr val="tx1"/>
                          </a:solidFill>
                        </a:rPr>
                        <a:t>sidros</a:t>
                      </a:r>
                      <a:r>
                        <a:rPr lang="en-US" sz="1800" dirty="0" smtClean="0">
                          <a:solidFill>
                            <a:schemeClr val="tx1"/>
                          </a:solidFill>
                        </a:rPr>
                        <a:t>.</a:t>
                      </a:r>
                    </a:p>
                  </a:txBody>
                  <a:tcPr>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285750" indent="-285750">
                        <a:buFont typeface="Arial" panose="020B0604020202020204" pitchFamily="34" charset="0"/>
                        <a:buChar char="•"/>
                      </a:pPr>
                      <a:r>
                        <a:rPr lang="en-US" sz="1800" dirty="0" smtClean="0">
                          <a:solidFill>
                            <a:schemeClr val="tx1"/>
                          </a:solidFill>
                        </a:rPr>
                        <a:t>It turns</a:t>
                      </a:r>
                      <a:r>
                        <a:rPr lang="en-US" sz="1800" baseline="0" dirty="0" smtClean="0">
                          <a:solidFill>
                            <a:schemeClr val="tx1"/>
                          </a:solidFill>
                        </a:rPr>
                        <a:t> out we are </a:t>
                      </a:r>
                      <a:r>
                        <a:rPr lang="en-US" sz="1800" dirty="0" smtClean="0">
                          <a:solidFill>
                            <a:schemeClr val="tx1"/>
                          </a:solidFill>
                        </a:rPr>
                        <a:t>going to need </a:t>
                      </a:r>
                      <a:r>
                        <a:rPr lang="en-US" sz="1800" i="1" dirty="0" smtClean="0">
                          <a:solidFill>
                            <a:schemeClr val="tx1"/>
                          </a:solidFill>
                        </a:rPr>
                        <a:t>all</a:t>
                      </a:r>
                      <a:r>
                        <a:rPr lang="en-US" sz="1800" dirty="0" smtClean="0">
                          <a:solidFill>
                            <a:schemeClr val="tx1"/>
                          </a:solidFill>
                        </a:rPr>
                        <a:t> the double </a:t>
                      </a:r>
                      <a:r>
                        <a:rPr lang="en-US" sz="1800" dirty="0" err="1" smtClean="0">
                          <a:solidFill>
                            <a:schemeClr val="tx1"/>
                          </a:solidFill>
                        </a:rPr>
                        <a:t>parshiyos</a:t>
                      </a:r>
                      <a:r>
                        <a:rPr lang="en-US" sz="1800" dirty="0" smtClean="0">
                          <a:solidFill>
                            <a:schemeClr val="tx1"/>
                          </a:solidFill>
                        </a:rPr>
                        <a:t> in </a:t>
                      </a:r>
                      <a:r>
                        <a:rPr lang="en-US" sz="1800" dirty="0" err="1" smtClean="0">
                          <a:solidFill>
                            <a:schemeClr val="tx1"/>
                          </a:solidFill>
                        </a:rPr>
                        <a:t>chutza</a:t>
                      </a:r>
                      <a:r>
                        <a:rPr lang="en-US" sz="1800" dirty="0" smtClean="0">
                          <a:solidFill>
                            <a:schemeClr val="tx1"/>
                          </a:solidFill>
                        </a:rPr>
                        <a:t> </a:t>
                      </a:r>
                      <a:r>
                        <a:rPr lang="en-US" sz="1800" dirty="0" err="1" smtClean="0">
                          <a:solidFill>
                            <a:schemeClr val="tx1"/>
                          </a:solidFill>
                        </a:rPr>
                        <a:t>la’aretz</a:t>
                      </a:r>
                      <a:r>
                        <a:rPr lang="en-US" sz="1800" dirty="0" smtClean="0">
                          <a:solidFill>
                            <a:schemeClr val="tx1"/>
                          </a:solidFill>
                        </a:rPr>
                        <a:t> – and all but </a:t>
                      </a:r>
                      <a:r>
                        <a:rPr lang="en-US" sz="1800" dirty="0" err="1" smtClean="0">
                          <a:solidFill>
                            <a:schemeClr val="tx1"/>
                          </a:solidFill>
                        </a:rPr>
                        <a:t>Chukas-Balak</a:t>
                      </a:r>
                      <a:r>
                        <a:rPr lang="en-US" sz="1800" dirty="0" smtClean="0">
                          <a:solidFill>
                            <a:schemeClr val="tx1"/>
                          </a:solidFill>
                        </a:rPr>
                        <a:t> in </a:t>
                      </a:r>
                      <a:r>
                        <a:rPr lang="en-US" sz="1800" dirty="0" err="1" smtClean="0">
                          <a:solidFill>
                            <a:schemeClr val="tx1"/>
                          </a:solidFill>
                        </a:rPr>
                        <a:t>Eretz</a:t>
                      </a:r>
                      <a:r>
                        <a:rPr lang="en-US" sz="1800" dirty="0" smtClean="0">
                          <a:solidFill>
                            <a:schemeClr val="tx1"/>
                          </a:solidFill>
                        </a:rPr>
                        <a:t> </a:t>
                      </a:r>
                      <a:r>
                        <a:rPr lang="en-US" sz="1800" dirty="0" err="1" smtClean="0">
                          <a:solidFill>
                            <a:schemeClr val="tx1"/>
                          </a:solidFill>
                        </a:rPr>
                        <a:t>Yisroel</a:t>
                      </a:r>
                      <a:r>
                        <a:rPr lang="en-US" sz="1800" dirty="0" smtClean="0">
                          <a:solidFill>
                            <a:schemeClr val="tx1"/>
                          </a:solidFill>
                        </a:rPr>
                        <a:t>. That’s when we catch up to them.</a:t>
                      </a:r>
                    </a:p>
                  </a:txBody>
                  <a:tcPr>
                    <a:lnL w="12700" cap="flat" cmpd="sng" algn="ctr">
                      <a:solidFill>
                        <a:schemeClr val="tx1"/>
                      </a:solid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2962887553"/>
                  </a:ext>
                </a:extLst>
              </a:tr>
            </a:tbl>
          </a:graphicData>
        </a:graphic>
      </p:graphicFrame>
    </p:spTree>
    <p:extLst>
      <p:ext uri="{BB962C8B-B14F-4D97-AF65-F5344CB8AC3E}">
        <p14:creationId xmlns:p14="http://schemas.microsoft.com/office/powerpoint/2010/main" val="2097589030"/>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a:t>
            </a:r>
            <a:r>
              <a:rPr lang="en" dirty="0" smtClean="0"/>
              <a:t>) Yomim Tovim and Sidros</a:t>
            </a:r>
            <a:endParaRPr dirty="0"/>
          </a:p>
        </p:txBody>
      </p:sp>
      <p:sp>
        <p:nvSpPr>
          <p:cNvPr id="97" name="Google Shape;97;p2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lvl="0">
              <a:spcBef>
                <a:spcPts val="600"/>
              </a:spcBef>
              <a:buClr>
                <a:srgbClr val="000000"/>
              </a:buClr>
              <a:buAutoNum type="arabicParenR"/>
            </a:pPr>
            <a:r>
              <a:rPr lang="en-US" dirty="0">
                <a:solidFill>
                  <a:srgbClr val="000000"/>
                </a:solidFill>
              </a:rPr>
              <a:t>Establish the months</a:t>
            </a:r>
          </a:p>
          <a:p>
            <a:pPr lvl="0">
              <a:spcBef>
                <a:spcPts val="600"/>
              </a:spcBef>
              <a:buClr>
                <a:srgbClr val="000000"/>
              </a:buClr>
              <a:buAutoNum type="arabicParenR"/>
            </a:pPr>
            <a:r>
              <a:rPr lang="en" dirty="0" smtClean="0">
                <a:solidFill>
                  <a:srgbClr val="000000"/>
                </a:solidFill>
              </a:rPr>
              <a:t>Yomim </a:t>
            </a:r>
            <a:r>
              <a:rPr lang="en" dirty="0">
                <a:solidFill>
                  <a:srgbClr val="000000"/>
                </a:solidFill>
              </a:rPr>
              <a:t>t</a:t>
            </a:r>
            <a:r>
              <a:rPr lang="en" dirty="0" smtClean="0">
                <a:solidFill>
                  <a:srgbClr val="000000"/>
                </a:solidFill>
              </a:rPr>
              <a:t>ovim</a:t>
            </a:r>
          </a:p>
          <a:p>
            <a:pPr>
              <a:spcBef>
                <a:spcPts val="600"/>
              </a:spcBef>
              <a:buClr>
                <a:srgbClr val="000000"/>
              </a:buClr>
              <a:buFont typeface="Arial"/>
              <a:buAutoNum type="arabicParenR"/>
            </a:pPr>
            <a:r>
              <a:rPr lang="en-US" dirty="0" err="1">
                <a:solidFill>
                  <a:schemeClr val="tx1"/>
                </a:solidFill>
              </a:rPr>
              <a:t>Sidros</a:t>
            </a:r>
            <a:r>
              <a:rPr lang="en-US" dirty="0">
                <a:solidFill>
                  <a:schemeClr val="tx1"/>
                </a:solidFill>
              </a:rPr>
              <a:t/>
            </a:r>
            <a:br>
              <a:rPr lang="en-US" dirty="0">
                <a:solidFill>
                  <a:schemeClr val="tx1"/>
                </a:solidFill>
              </a:rPr>
            </a:br>
            <a:r>
              <a:rPr lang="en" dirty="0">
                <a:solidFill>
                  <a:schemeClr val="tx1"/>
                </a:solidFill>
              </a:rPr>
              <a:t>- </a:t>
            </a:r>
            <a:r>
              <a:rPr lang="en-US" dirty="0">
                <a:solidFill>
                  <a:schemeClr val="tx1"/>
                </a:solidFill>
              </a:rPr>
              <a:t>Introduction</a:t>
            </a:r>
            <a:r>
              <a:rPr lang="en" dirty="0">
                <a:solidFill>
                  <a:schemeClr val="tx1"/>
                </a:solidFill>
              </a:rPr>
              <a:t/>
            </a:r>
            <a:br>
              <a:rPr lang="en" dirty="0">
                <a:solidFill>
                  <a:schemeClr val="tx1"/>
                </a:solidFill>
              </a:rPr>
            </a:br>
            <a:r>
              <a:rPr lang="en" dirty="0" smtClean="0">
                <a:solidFill>
                  <a:srgbClr val="000000"/>
                </a:solidFill>
              </a:rPr>
              <a:t>- Arranging the sidros</a:t>
            </a:r>
            <a:endParaRPr lang="en" dirty="0">
              <a:solidFill>
                <a:srgbClr val="000000"/>
              </a:solidFill>
            </a:endParaRPr>
          </a:p>
          <a:p>
            <a:pPr lvl="0">
              <a:buClr>
                <a:srgbClr val="000000"/>
              </a:buClr>
              <a:buAutoNum type="arabicParenR"/>
            </a:pPr>
            <a:endParaRPr lang="en" dirty="0">
              <a:solidFill>
                <a:srgbClr val="000000"/>
              </a:solidFill>
            </a:endParaRPr>
          </a:p>
        </p:txBody>
      </p:sp>
    </p:spTree>
    <p:extLst>
      <p:ext uri="{BB962C8B-B14F-4D97-AF65-F5344CB8AC3E}">
        <p14:creationId xmlns:p14="http://schemas.microsoft.com/office/powerpoint/2010/main" val="2953323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mph" presetSubtype="0" nodeType="clickEffect">
                                  <p:stCondLst>
                                    <p:cond delay="0"/>
                                  </p:stCondLst>
                                  <p:endCondLst>
                                    <p:cond evt="onNext" delay="0">
                                      <p:tgtEl>
                                        <p:sldTgt/>
                                      </p:tgtEl>
                                    </p:cond>
                                  </p:endCondLst>
                                  <p:childTnLst>
                                    <p:set>
                                      <p:cBhvr override="childStyle">
                                        <p:cTn id="6" dur="indefinite"/>
                                        <p:tgtEl>
                                          <p:spTgt spid="97">
                                            <p:txEl>
                                              <p:pRg st="2" end="2"/>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Sidros</a:t>
            </a:r>
            <a:r>
              <a:rPr lang="en-US" dirty="0" smtClean="0"/>
              <a:t> – Arranging the </a:t>
            </a:r>
            <a:r>
              <a:rPr lang="en-US" dirty="0" err="1" smtClean="0"/>
              <a:t>sidros</a:t>
            </a:r>
            <a:endParaRPr lang="en-US" dirty="0"/>
          </a:p>
        </p:txBody>
      </p:sp>
      <p:sp>
        <p:nvSpPr>
          <p:cNvPr id="3" name="Text Placeholder 2"/>
          <p:cNvSpPr>
            <a:spLocks noGrp="1"/>
          </p:cNvSpPr>
          <p:nvPr>
            <p:ph type="body" idx="1"/>
          </p:nvPr>
        </p:nvSpPr>
        <p:spPr/>
        <p:txBody>
          <a:bodyPr/>
          <a:lstStyle/>
          <a:p>
            <a:pPr marL="114300" lvl="0" indent="0">
              <a:spcBef>
                <a:spcPts val="800"/>
              </a:spcBef>
              <a:buClr>
                <a:srgbClr val="000000"/>
              </a:buClr>
              <a:buNone/>
            </a:pPr>
            <a:r>
              <a:rPr lang="en-US" dirty="0" smtClean="0">
                <a:solidFill>
                  <a:srgbClr val="000000"/>
                </a:solidFill>
              </a:rPr>
              <a:t>We do this in stages, working between benchmarks.</a:t>
            </a:r>
          </a:p>
          <a:p>
            <a:pPr lvl="0">
              <a:spcBef>
                <a:spcPts val="800"/>
              </a:spcBef>
              <a:buClr>
                <a:srgbClr val="000000"/>
              </a:buClr>
              <a:buAutoNum type="arabicParenR"/>
            </a:pPr>
            <a:r>
              <a:rPr lang="en-US" dirty="0" smtClean="0">
                <a:solidFill>
                  <a:srgbClr val="000000"/>
                </a:solidFill>
              </a:rPr>
              <a:t>Beginning the year</a:t>
            </a:r>
          </a:p>
          <a:p>
            <a:pPr lvl="0">
              <a:spcBef>
                <a:spcPts val="800"/>
              </a:spcBef>
              <a:buClr>
                <a:srgbClr val="000000"/>
              </a:buClr>
              <a:buAutoNum type="arabicParenR"/>
            </a:pPr>
            <a:r>
              <a:rPr lang="en" dirty="0" smtClean="0">
                <a:solidFill>
                  <a:srgbClr val="000000"/>
                </a:solidFill>
              </a:rPr>
              <a:t>Pesach</a:t>
            </a:r>
          </a:p>
          <a:p>
            <a:pPr lvl="0">
              <a:spcBef>
                <a:spcPts val="800"/>
              </a:spcBef>
              <a:buClr>
                <a:srgbClr val="000000"/>
              </a:buClr>
              <a:buAutoNum type="arabicParenR"/>
            </a:pPr>
            <a:r>
              <a:rPr lang="en" dirty="0" smtClean="0">
                <a:solidFill>
                  <a:srgbClr val="000000"/>
                </a:solidFill>
              </a:rPr>
              <a:t>Shavuos</a:t>
            </a:r>
          </a:p>
          <a:p>
            <a:pPr lvl="0">
              <a:spcBef>
                <a:spcPts val="800"/>
              </a:spcBef>
              <a:buClr>
                <a:srgbClr val="000000"/>
              </a:buClr>
              <a:buAutoNum type="arabicParenR"/>
            </a:pPr>
            <a:r>
              <a:rPr lang="en" dirty="0" smtClean="0">
                <a:solidFill>
                  <a:srgbClr val="000000"/>
                </a:solidFill>
              </a:rPr>
              <a:t>Tisha B’Av</a:t>
            </a:r>
          </a:p>
          <a:p>
            <a:pPr lvl="0">
              <a:spcBef>
                <a:spcPts val="800"/>
              </a:spcBef>
              <a:buClr>
                <a:srgbClr val="000000"/>
              </a:buClr>
              <a:buAutoNum type="arabicParenR"/>
            </a:pPr>
            <a:r>
              <a:rPr lang="en" dirty="0" smtClean="0">
                <a:solidFill>
                  <a:srgbClr val="000000"/>
                </a:solidFill>
              </a:rPr>
              <a:t>Nitzavim-Vayeilech</a:t>
            </a:r>
          </a:p>
          <a:p>
            <a:pPr marL="114300" lvl="0" indent="0">
              <a:spcBef>
                <a:spcPts val="800"/>
              </a:spcBef>
              <a:buClr>
                <a:srgbClr val="000000"/>
              </a:buClr>
              <a:buNone/>
            </a:pPr>
            <a:r>
              <a:rPr lang="en" dirty="0" smtClean="0">
                <a:solidFill>
                  <a:srgbClr val="000000"/>
                </a:solidFill>
              </a:rPr>
              <a:t>Plus - some changes between Eretz Yisroel and chutzah la’aretz</a:t>
            </a:r>
          </a:p>
          <a:p>
            <a:pPr marL="114300" lvl="0" indent="0">
              <a:spcBef>
                <a:spcPts val="800"/>
              </a:spcBef>
              <a:buClr>
                <a:srgbClr val="000000"/>
              </a:buClr>
              <a:buNone/>
            </a:pPr>
            <a:r>
              <a:rPr lang="en" dirty="0" smtClean="0">
                <a:solidFill>
                  <a:srgbClr val="000000"/>
                </a:solidFill>
              </a:rPr>
              <a:t>(A fuller description is in the separate Sidros.pptx)</a:t>
            </a:r>
          </a:p>
          <a:p>
            <a:pPr>
              <a:buClr>
                <a:srgbClr val="000000"/>
              </a:buClr>
              <a:buFont typeface="Arial"/>
              <a:buAutoNum type="arabicParenR" startAt="6"/>
            </a:pPr>
            <a:endParaRPr lang="en-US" dirty="0">
              <a:solidFill>
                <a:srgbClr val="000000"/>
              </a:solidFill>
              <a:highlight>
                <a:srgbClr val="FFFF00"/>
              </a:highlight>
            </a:endParaRPr>
          </a:p>
        </p:txBody>
      </p:sp>
    </p:spTree>
    <p:extLst>
      <p:ext uri="{BB962C8B-B14F-4D97-AF65-F5344CB8AC3E}">
        <p14:creationId xmlns:p14="http://schemas.microsoft.com/office/powerpoint/2010/main" val="3762116814"/>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 Arranging the </a:t>
            </a:r>
            <a:r>
              <a:rPr lang="en-US" dirty="0" err="1"/>
              <a:t>sidros</a:t>
            </a:r>
            <a:r>
              <a:rPr lang="en-US" dirty="0"/>
              <a:t> – beginning the year</a:t>
            </a:r>
          </a:p>
        </p:txBody>
      </p:sp>
      <p:graphicFrame>
        <p:nvGraphicFramePr>
          <p:cNvPr id="4" name="Table 3"/>
          <p:cNvGraphicFramePr>
            <a:graphicFrameLocks noGrp="1"/>
          </p:cNvGraphicFramePr>
          <p:nvPr>
            <p:extLst>
              <p:ext uri="{D42A27DB-BD31-4B8C-83A1-F6EECF244321}">
                <p14:modId xmlns:p14="http://schemas.microsoft.com/office/powerpoint/2010/main" val="193591810"/>
              </p:ext>
            </p:extLst>
          </p:nvPr>
        </p:nvGraphicFramePr>
        <p:xfrm>
          <a:off x="627530" y="1111089"/>
          <a:ext cx="7637928" cy="3662680"/>
        </p:xfrm>
        <a:graphic>
          <a:graphicData uri="http://schemas.openxmlformats.org/drawingml/2006/table">
            <a:tbl>
              <a:tblPr>
                <a:tableStyleId>{073A0DAA-6AF3-43AB-8588-CEC1D06C72B9}</a:tableStyleId>
              </a:tblPr>
              <a:tblGrid>
                <a:gridCol w="4464423">
                  <a:extLst>
                    <a:ext uri="{9D8B030D-6E8A-4147-A177-3AD203B41FA5}">
                      <a16:colId xmlns:a16="http://schemas.microsoft.com/office/drawing/2014/main" val="1323424614"/>
                    </a:ext>
                  </a:extLst>
                </a:gridCol>
                <a:gridCol w="3173505">
                  <a:extLst>
                    <a:ext uri="{9D8B030D-6E8A-4147-A177-3AD203B41FA5}">
                      <a16:colId xmlns:a16="http://schemas.microsoft.com/office/drawing/2014/main" val="2779719984"/>
                    </a:ext>
                  </a:extLst>
                </a:gridCol>
              </a:tblGrid>
              <a:tr h="370840">
                <a:tc>
                  <a:txBody>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lang="en-US" sz="1800" dirty="0" smtClean="0">
                        <a:solidFill>
                          <a:schemeClr val="tx1"/>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r>
                        <a:rPr lang="en-US" sz="1800" b="1" dirty="0" smtClean="0">
                          <a:solidFill>
                            <a:schemeClr val="tx1"/>
                          </a:solidFill>
                        </a:rPr>
                        <a:t>On </a:t>
                      </a:r>
                      <a:r>
                        <a:rPr lang="en-US" sz="1800" b="1" dirty="0" err="1" smtClean="0">
                          <a:solidFill>
                            <a:schemeClr val="tx1"/>
                          </a:solidFill>
                        </a:rPr>
                        <a:t>Keviyus</a:t>
                      </a:r>
                      <a:r>
                        <a:rPr lang="en-US" sz="1800" b="1" dirty="0" smtClean="0">
                          <a:solidFill>
                            <a:schemeClr val="tx1"/>
                          </a:solidFill>
                        </a:rPr>
                        <a:t> page:</a:t>
                      </a: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68764761"/>
                  </a:ext>
                </a:extLst>
              </a:tr>
              <a:tr h="370840">
                <a:tc>
                  <a:txBody>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sz="1800" dirty="0" smtClean="0">
                          <a:solidFill>
                            <a:schemeClr val="tx1"/>
                          </a:solidFill>
                        </a:rPr>
                        <a:t>No </a:t>
                      </a:r>
                      <a:r>
                        <a:rPr lang="en-US" sz="1800" dirty="0" err="1" smtClean="0">
                          <a:solidFill>
                            <a:schemeClr val="tx1"/>
                          </a:solidFill>
                        </a:rPr>
                        <a:t>sidros</a:t>
                      </a:r>
                      <a:r>
                        <a:rPr lang="en-US" sz="1800" dirty="0" smtClean="0">
                          <a:solidFill>
                            <a:schemeClr val="tx1"/>
                          </a:solidFill>
                        </a:rPr>
                        <a:t> are ever combined until Adar</a:t>
                      </a:r>
                      <a:br>
                        <a:rPr lang="en-US" sz="1800" dirty="0" smtClean="0">
                          <a:solidFill>
                            <a:schemeClr val="tx1"/>
                          </a:solidFill>
                        </a:rPr>
                      </a:br>
                      <a:r>
                        <a:rPr lang="en-US" sz="1800" dirty="0" smtClean="0">
                          <a:solidFill>
                            <a:schemeClr val="tx1"/>
                          </a:solidFill>
                        </a:rPr>
                        <a:t>- in olden times they wouldn’t know till then if it would be a leap year!</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sz="1800" dirty="0" smtClean="0">
                          <a:solidFill>
                            <a:schemeClr val="tx1"/>
                          </a:solidFill>
                        </a:rPr>
                        <a:t>Scroll down to Adar</a:t>
                      </a: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sz="1800" dirty="0" smtClean="0">
                          <a:solidFill>
                            <a:schemeClr val="tx1"/>
                          </a:solidFill>
                        </a:rPr>
                        <a:t>It can help to open </a:t>
                      </a:r>
                      <a:r>
                        <a:rPr lang="en-US" sz="1800" i="1" dirty="0" smtClean="0">
                          <a:solidFill>
                            <a:schemeClr val="tx1"/>
                          </a:solidFill>
                        </a:rPr>
                        <a:t>two</a:t>
                      </a:r>
                      <a:r>
                        <a:rPr lang="en-US" sz="1800" dirty="0" smtClean="0">
                          <a:solidFill>
                            <a:schemeClr val="tx1"/>
                          </a:solidFill>
                        </a:rPr>
                        <a:t> calendars</a:t>
                      </a:r>
                      <a:r>
                        <a:rPr lang="en-US" sz="1800" baseline="0" dirty="0" smtClean="0">
                          <a:solidFill>
                            <a:schemeClr val="tx1"/>
                          </a:solidFill>
                        </a:rPr>
                        <a:t>, side by side.</a:t>
                      </a:r>
                      <a:endParaRPr lang="en-US" sz="1800" dirty="0">
                        <a:solidFill>
                          <a:schemeClr val="tx1"/>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645848642"/>
                  </a:ext>
                </a:extLst>
              </a:tr>
              <a:tr h="370840">
                <a:tc>
                  <a:txBody>
                    <a:bodyPr/>
                    <a:lstStyle/>
                    <a:p>
                      <a:pPr marL="285750" indent="-285750">
                        <a:buFont typeface="Arial" panose="020B0604020202020204" pitchFamily="34" charset="0"/>
                        <a:buChar char="•"/>
                      </a:pPr>
                      <a:r>
                        <a:rPr lang="en-US" sz="1800" dirty="0" smtClean="0">
                          <a:solidFill>
                            <a:schemeClr val="tx1"/>
                          </a:solidFill>
                        </a:rPr>
                        <a:t>In a regular year we need to catch up about four weeks, so in a leap year all of </a:t>
                      </a:r>
                      <a:r>
                        <a:rPr lang="en-US" sz="1800" dirty="0" err="1" smtClean="0">
                          <a:solidFill>
                            <a:schemeClr val="tx1"/>
                          </a:solidFill>
                        </a:rPr>
                        <a:t>Vayakhel-Pekudei</a:t>
                      </a:r>
                      <a:r>
                        <a:rPr lang="en-US" sz="1800" dirty="0" smtClean="0">
                          <a:solidFill>
                            <a:schemeClr val="tx1"/>
                          </a:solidFill>
                        </a:rPr>
                        <a:t>, </a:t>
                      </a:r>
                      <a:r>
                        <a:rPr lang="en-US" sz="1800" dirty="0" err="1" smtClean="0">
                          <a:solidFill>
                            <a:schemeClr val="tx1"/>
                          </a:solidFill>
                        </a:rPr>
                        <a:t>Tazria-Metzora</a:t>
                      </a:r>
                      <a:r>
                        <a:rPr lang="en-US" sz="1800" dirty="0" smtClean="0">
                          <a:solidFill>
                            <a:schemeClr val="tx1"/>
                          </a:solidFill>
                        </a:rPr>
                        <a:t>, </a:t>
                      </a:r>
                      <a:r>
                        <a:rPr lang="en-US" sz="1800" dirty="0" err="1" smtClean="0">
                          <a:solidFill>
                            <a:schemeClr val="tx1"/>
                          </a:solidFill>
                        </a:rPr>
                        <a:t>Acharei-Kedoshim</a:t>
                      </a:r>
                      <a:r>
                        <a:rPr lang="en-US" sz="1800" dirty="0" smtClean="0">
                          <a:solidFill>
                            <a:schemeClr val="tx1"/>
                          </a:solidFill>
                        </a:rPr>
                        <a:t>, Behar-</a:t>
                      </a:r>
                      <a:r>
                        <a:rPr lang="en-US" sz="1800" dirty="0" err="1" smtClean="0">
                          <a:solidFill>
                            <a:schemeClr val="tx1"/>
                          </a:solidFill>
                        </a:rPr>
                        <a:t>Bechukosai</a:t>
                      </a:r>
                      <a:r>
                        <a:rPr lang="en-US" sz="1800" dirty="0" smtClean="0">
                          <a:solidFill>
                            <a:schemeClr val="tx1"/>
                          </a:solidFill>
                        </a:rPr>
                        <a:t> are separate.</a:t>
                      </a:r>
                    </a:p>
                  </a:txBody>
                  <a:tcPr>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285750" indent="-285750">
                        <a:buFont typeface="Arial" panose="020B0604020202020204" pitchFamily="34" charset="0"/>
                        <a:buChar char="•"/>
                      </a:pPr>
                      <a:r>
                        <a:rPr lang="en-US" sz="1800" dirty="0" smtClean="0">
                          <a:solidFill>
                            <a:schemeClr val="tx1"/>
                          </a:solidFill>
                        </a:rPr>
                        <a:t>Go from </a:t>
                      </a:r>
                      <a:r>
                        <a:rPr lang="he-IL" sz="1800" dirty="0" smtClean="0">
                          <a:solidFill>
                            <a:schemeClr val="tx1"/>
                          </a:solidFill>
                        </a:rPr>
                        <a:t>פשוטה</a:t>
                      </a:r>
                      <a:r>
                        <a:rPr lang="en-US" sz="1800" dirty="0" smtClean="0">
                          <a:solidFill>
                            <a:schemeClr val="tx1"/>
                          </a:solidFill>
                        </a:rPr>
                        <a:t> years to </a:t>
                      </a:r>
                      <a:r>
                        <a:rPr lang="he-IL" sz="1800" dirty="0" smtClean="0">
                          <a:solidFill>
                            <a:schemeClr val="tx1"/>
                          </a:solidFill>
                        </a:rPr>
                        <a:t>מעוברת</a:t>
                      </a:r>
                      <a:r>
                        <a:rPr lang="en-US" sz="1800" dirty="0" smtClean="0">
                          <a:solidFill>
                            <a:schemeClr val="tx1"/>
                          </a:solidFill>
                        </a:rPr>
                        <a:t> years (right to left) and compare – Nisan on one side, Adar II on the other.</a:t>
                      </a:r>
                    </a:p>
                  </a:txBody>
                  <a:tcPr>
                    <a:lnL w="12700" cap="flat" cmpd="sng" algn="ctr">
                      <a:solidFill>
                        <a:schemeClr val="tx1"/>
                      </a:solid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2722032743"/>
                  </a:ext>
                </a:extLst>
              </a:tr>
              <a:tr h="370840">
                <a:tc>
                  <a:txBody>
                    <a:bodyPr/>
                    <a:lstStyle/>
                    <a:p>
                      <a:pPr marL="285750" indent="-285750">
                        <a:buFont typeface="Arial" panose="020B0604020202020204" pitchFamily="34" charset="0"/>
                        <a:buChar char="•"/>
                      </a:pPr>
                      <a:r>
                        <a:rPr lang="en-US" sz="1800" dirty="0" smtClean="0">
                          <a:solidFill>
                            <a:schemeClr val="tx1"/>
                          </a:solidFill>
                        </a:rPr>
                        <a:t>But three of these pairs are after Pesach. So regular years won’t catch up to leap years until around Shavuos.</a:t>
                      </a:r>
                      <a:endParaRPr lang="en-US" sz="1800" dirty="0">
                        <a:solidFill>
                          <a:schemeClr val="tx1"/>
                        </a:solidFill>
                      </a:endParaRPr>
                    </a:p>
                  </a:txBody>
                  <a:tcPr>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285750" indent="-285750">
                        <a:buFont typeface="Arial" panose="020B0604020202020204" pitchFamily="34" charset="0"/>
                        <a:buChar char="•"/>
                      </a:pPr>
                      <a:r>
                        <a:rPr lang="en-US" sz="1800" dirty="0" smtClean="0">
                          <a:solidFill>
                            <a:schemeClr val="tx1"/>
                          </a:solidFill>
                        </a:rPr>
                        <a:t>Scroll to Pesach</a:t>
                      </a:r>
                      <a:r>
                        <a:rPr lang="en-US" sz="1800" baseline="0" dirty="0" smtClean="0">
                          <a:solidFill>
                            <a:schemeClr val="tx1"/>
                          </a:solidFill>
                        </a:rPr>
                        <a:t> and Shavuos, checking both sides.</a:t>
                      </a:r>
                      <a:endParaRPr lang="en-US" sz="1800" dirty="0">
                        <a:solidFill>
                          <a:schemeClr val="tx1"/>
                        </a:solidFill>
                      </a:endParaRPr>
                    </a:p>
                  </a:txBody>
                  <a:tcPr>
                    <a:lnL w="12700" cap="flat" cmpd="sng" algn="ctr">
                      <a:solidFill>
                        <a:schemeClr val="tx1"/>
                      </a:solid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2962887553"/>
                  </a:ext>
                </a:extLst>
              </a:tr>
            </a:tbl>
          </a:graphicData>
        </a:graphic>
      </p:graphicFrame>
    </p:spTree>
    <p:extLst>
      <p:ext uri="{BB962C8B-B14F-4D97-AF65-F5344CB8AC3E}">
        <p14:creationId xmlns:p14="http://schemas.microsoft.com/office/powerpoint/2010/main" val="842439844"/>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2) </a:t>
            </a:r>
            <a:r>
              <a:rPr lang="en-US" dirty="0"/>
              <a:t>Arranging the </a:t>
            </a:r>
            <a:r>
              <a:rPr lang="en-US" dirty="0" err="1"/>
              <a:t>sidros</a:t>
            </a:r>
            <a:r>
              <a:rPr lang="en-US" dirty="0"/>
              <a:t> – </a:t>
            </a:r>
            <a:r>
              <a:rPr lang="en-US" dirty="0" smtClean="0"/>
              <a:t>Pesach</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3343220819"/>
              </p:ext>
            </p:extLst>
          </p:nvPr>
        </p:nvGraphicFramePr>
        <p:xfrm>
          <a:off x="753036" y="1107372"/>
          <a:ext cx="7637928" cy="3937000"/>
        </p:xfrm>
        <a:graphic>
          <a:graphicData uri="http://schemas.openxmlformats.org/drawingml/2006/table">
            <a:tbl>
              <a:tblPr>
                <a:tableStyleId>{073A0DAA-6AF3-43AB-8588-CEC1D06C72B9}</a:tableStyleId>
              </a:tblPr>
              <a:tblGrid>
                <a:gridCol w="4464423">
                  <a:extLst>
                    <a:ext uri="{9D8B030D-6E8A-4147-A177-3AD203B41FA5}">
                      <a16:colId xmlns:a16="http://schemas.microsoft.com/office/drawing/2014/main" val="1323424614"/>
                    </a:ext>
                  </a:extLst>
                </a:gridCol>
                <a:gridCol w="3173505">
                  <a:extLst>
                    <a:ext uri="{9D8B030D-6E8A-4147-A177-3AD203B41FA5}">
                      <a16:colId xmlns:a16="http://schemas.microsoft.com/office/drawing/2014/main" val="2779719984"/>
                    </a:ext>
                  </a:extLst>
                </a:gridCol>
              </a:tblGrid>
              <a:tr h="370840">
                <a:tc>
                  <a:txBody>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lang="en-US" sz="1800" dirty="0" smtClean="0">
                        <a:solidFill>
                          <a:schemeClr val="tx1"/>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r>
                        <a:rPr lang="en-US" sz="1800" b="1" dirty="0" smtClean="0">
                          <a:solidFill>
                            <a:schemeClr val="tx1"/>
                          </a:solidFill>
                        </a:rPr>
                        <a:t>On </a:t>
                      </a:r>
                      <a:r>
                        <a:rPr lang="en-US" sz="1800" b="1" dirty="0" err="1" smtClean="0">
                          <a:solidFill>
                            <a:schemeClr val="tx1"/>
                          </a:solidFill>
                        </a:rPr>
                        <a:t>Keviyus</a:t>
                      </a:r>
                      <a:r>
                        <a:rPr lang="en-US" sz="1800" b="1" dirty="0" smtClean="0">
                          <a:solidFill>
                            <a:schemeClr val="tx1"/>
                          </a:solidFill>
                        </a:rPr>
                        <a:t> page:</a:t>
                      </a: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68764761"/>
                  </a:ext>
                </a:extLst>
              </a:tr>
              <a:tr h="370840">
                <a:tc>
                  <a:txBody>
                    <a:bodyPr/>
                    <a:lstStyle/>
                    <a:p>
                      <a:pPr marL="285750" indent="-285750">
                        <a:buFont typeface="Arial" panose="020B0604020202020204" pitchFamily="34" charset="0"/>
                        <a:buChar char="•"/>
                      </a:pPr>
                      <a:r>
                        <a:rPr lang="en-US" sz="1800" dirty="0" err="1" smtClean="0">
                          <a:solidFill>
                            <a:schemeClr val="tx1"/>
                          </a:solidFill>
                        </a:rPr>
                        <a:t>Parshas</a:t>
                      </a:r>
                      <a:r>
                        <a:rPr lang="en-US" sz="1800" dirty="0" smtClean="0">
                          <a:solidFill>
                            <a:schemeClr val="tx1"/>
                          </a:solidFill>
                        </a:rPr>
                        <a:t> </a:t>
                      </a:r>
                      <a:r>
                        <a:rPr lang="en-US" sz="1800" b="1" dirty="0" smtClean="0">
                          <a:solidFill>
                            <a:schemeClr val="tx1"/>
                          </a:solidFill>
                        </a:rPr>
                        <a:t>Tzav</a:t>
                      </a:r>
                      <a:r>
                        <a:rPr lang="en-US" sz="1800" dirty="0" smtClean="0">
                          <a:solidFill>
                            <a:schemeClr val="tx1"/>
                          </a:solidFill>
                        </a:rPr>
                        <a:t> is always right before Pesach for a </a:t>
                      </a:r>
                      <a:r>
                        <a:rPr lang="en-US" sz="1800" dirty="0" err="1" smtClean="0">
                          <a:solidFill>
                            <a:schemeClr val="tx1"/>
                          </a:solidFill>
                        </a:rPr>
                        <a:t>peshutah</a:t>
                      </a:r>
                      <a:r>
                        <a:rPr lang="en-US" sz="1800" dirty="0" smtClean="0">
                          <a:solidFill>
                            <a:schemeClr val="tx1"/>
                          </a:solidFill>
                        </a:rPr>
                        <a:t>.</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sz="1800" dirty="0" smtClean="0">
                          <a:solidFill>
                            <a:schemeClr val="tx1"/>
                          </a:solidFill>
                        </a:rPr>
                        <a:t>Check this for all calendars.</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645848642"/>
                  </a:ext>
                </a:extLst>
              </a:tr>
              <a:tr h="370840">
                <a:tc>
                  <a:txBody>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sz="1800" dirty="0" smtClean="0">
                          <a:solidFill>
                            <a:schemeClr val="tx1"/>
                          </a:solidFill>
                        </a:rPr>
                        <a:t>This </a:t>
                      </a:r>
                      <a:r>
                        <a:rPr lang="en-US" sz="1800" i="1" dirty="0" smtClean="0">
                          <a:solidFill>
                            <a:schemeClr val="tx1"/>
                          </a:solidFill>
                        </a:rPr>
                        <a:t>usually</a:t>
                      </a:r>
                      <a:r>
                        <a:rPr lang="en-US" sz="1800" baseline="0" dirty="0" smtClean="0">
                          <a:solidFill>
                            <a:schemeClr val="tx1"/>
                          </a:solidFill>
                        </a:rPr>
                        <a:t> </a:t>
                      </a:r>
                      <a:r>
                        <a:rPr lang="en-US" sz="1800" dirty="0" smtClean="0">
                          <a:solidFill>
                            <a:schemeClr val="tx1"/>
                          </a:solidFill>
                        </a:rPr>
                        <a:t>requires </a:t>
                      </a:r>
                      <a:r>
                        <a:rPr lang="en-US" sz="1800" dirty="0" err="1" smtClean="0">
                          <a:solidFill>
                            <a:schemeClr val="tx1"/>
                          </a:solidFill>
                        </a:rPr>
                        <a:t>Vayakhel-Pikudei</a:t>
                      </a:r>
                      <a:r>
                        <a:rPr lang="en-US" sz="1800" dirty="0" smtClean="0">
                          <a:solidFill>
                            <a:schemeClr val="tx1"/>
                          </a:solidFill>
                        </a:rPr>
                        <a:t> to be doubled: it’s the only double </a:t>
                      </a:r>
                      <a:r>
                        <a:rPr lang="en-US" sz="1800" dirty="0" err="1" smtClean="0">
                          <a:solidFill>
                            <a:schemeClr val="tx1"/>
                          </a:solidFill>
                        </a:rPr>
                        <a:t>parsha</a:t>
                      </a:r>
                      <a:r>
                        <a:rPr lang="en-US" sz="1800" dirty="0" smtClean="0">
                          <a:solidFill>
                            <a:schemeClr val="tx1"/>
                          </a:solidFill>
                        </a:rPr>
                        <a:t> before Tzav.</a:t>
                      </a:r>
                    </a:p>
                  </a:txBody>
                  <a:tcPr>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285750" indent="-285750">
                        <a:buFont typeface="Arial" panose="020B0604020202020204" pitchFamily="34" charset="0"/>
                        <a:buChar char="•"/>
                      </a:pPr>
                      <a:r>
                        <a:rPr lang="en-US" sz="1800" dirty="0" smtClean="0">
                          <a:solidFill>
                            <a:schemeClr val="tx1"/>
                          </a:solidFill>
                        </a:rPr>
                        <a:t>It can help to open </a:t>
                      </a:r>
                      <a:r>
                        <a:rPr lang="en-US" sz="1800" i="1" dirty="0" smtClean="0">
                          <a:solidFill>
                            <a:schemeClr val="tx1"/>
                          </a:solidFill>
                        </a:rPr>
                        <a:t>two</a:t>
                      </a:r>
                      <a:r>
                        <a:rPr lang="en-US" sz="1800" dirty="0" smtClean="0">
                          <a:solidFill>
                            <a:schemeClr val="tx1"/>
                          </a:solidFill>
                        </a:rPr>
                        <a:t> calendars, side by side</a:t>
                      </a:r>
                      <a:r>
                        <a:rPr lang="en-US" sz="1800" baseline="0" dirty="0" smtClean="0">
                          <a:solidFill>
                            <a:schemeClr val="tx1"/>
                          </a:solidFill>
                        </a:rPr>
                        <a:t> – one near Simchas Torah, the other near Pesach.</a:t>
                      </a:r>
                      <a:endParaRPr lang="en-US" sz="1800" dirty="0" smtClean="0">
                        <a:solidFill>
                          <a:schemeClr val="tx1"/>
                        </a:solidFill>
                      </a:endParaRPr>
                    </a:p>
                  </a:txBody>
                  <a:tcPr>
                    <a:lnL w="12700" cap="flat" cmpd="sng" algn="ctr">
                      <a:solidFill>
                        <a:schemeClr val="tx1"/>
                      </a:solid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2722032743"/>
                  </a:ext>
                </a:extLst>
              </a:tr>
              <a:tr h="370840">
                <a:tc>
                  <a:txBody>
                    <a:bodyPr/>
                    <a:lstStyle/>
                    <a:p>
                      <a:pPr marL="285750" indent="-285750">
                        <a:buFont typeface="Arial" panose="020B0604020202020204" pitchFamily="34" charset="0"/>
                        <a:buChar char="•"/>
                      </a:pPr>
                      <a:r>
                        <a:rPr lang="en-US" sz="1800" dirty="0" smtClean="0">
                          <a:solidFill>
                            <a:schemeClr val="tx1"/>
                          </a:solidFill>
                        </a:rPr>
                        <a:t>A leap year has (at least) 4 extra </a:t>
                      </a:r>
                      <a:r>
                        <a:rPr lang="en-US" sz="1800" dirty="0" err="1" smtClean="0">
                          <a:solidFill>
                            <a:schemeClr val="tx1"/>
                          </a:solidFill>
                        </a:rPr>
                        <a:t>Shabboses</a:t>
                      </a:r>
                      <a:r>
                        <a:rPr lang="en-US" sz="1800" dirty="0" smtClean="0">
                          <a:solidFill>
                            <a:schemeClr val="tx1"/>
                          </a:solidFill>
                        </a:rPr>
                        <a:t>.</a:t>
                      </a:r>
                    </a:p>
                    <a:p>
                      <a:pPr marL="285750" indent="-285750">
                        <a:buFont typeface="Arial" panose="020B0604020202020204" pitchFamily="34" charset="0"/>
                        <a:buChar char="•"/>
                      </a:pPr>
                      <a:r>
                        <a:rPr lang="en-US" sz="1800" dirty="0" smtClean="0">
                          <a:solidFill>
                            <a:schemeClr val="tx1"/>
                          </a:solidFill>
                        </a:rPr>
                        <a:t>There are </a:t>
                      </a:r>
                      <a:r>
                        <a:rPr lang="en-US" sz="1800" i="1" dirty="0" smtClean="0">
                          <a:solidFill>
                            <a:schemeClr val="tx1"/>
                          </a:solidFill>
                        </a:rPr>
                        <a:t>no</a:t>
                      </a:r>
                      <a:r>
                        <a:rPr lang="en-US" sz="1800" dirty="0" smtClean="0">
                          <a:solidFill>
                            <a:schemeClr val="tx1"/>
                          </a:solidFill>
                        </a:rPr>
                        <a:t> double </a:t>
                      </a:r>
                      <a:r>
                        <a:rPr lang="en-US" sz="1800" dirty="0" err="1" smtClean="0">
                          <a:solidFill>
                            <a:schemeClr val="tx1"/>
                          </a:solidFill>
                        </a:rPr>
                        <a:t>parshiyos</a:t>
                      </a:r>
                      <a:r>
                        <a:rPr lang="en-US" sz="1800" dirty="0" smtClean="0">
                          <a:solidFill>
                            <a:schemeClr val="tx1"/>
                          </a:solidFill>
                        </a:rPr>
                        <a:t> before Pesach.</a:t>
                      </a:r>
                    </a:p>
                    <a:p>
                      <a:pPr marL="285750" indent="-285750">
                        <a:buFont typeface="Arial" panose="020B0604020202020204" pitchFamily="34" charset="0"/>
                        <a:buChar char="•"/>
                      </a:pPr>
                      <a:r>
                        <a:rPr lang="en-US" sz="1800" dirty="0" smtClean="0">
                          <a:solidFill>
                            <a:schemeClr val="tx1"/>
                          </a:solidFill>
                        </a:rPr>
                        <a:t>You get to </a:t>
                      </a:r>
                      <a:r>
                        <a:rPr lang="en-US" sz="1800" dirty="0" err="1" smtClean="0">
                          <a:solidFill>
                            <a:schemeClr val="tx1"/>
                          </a:solidFill>
                        </a:rPr>
                        <a:t>Parshas</a:t>
                      </a:r>
                      <a:r>
                        <a:rPr lang="en-US" sz="1800" dirty="0" smtClean="0">
                          <a:solidFill>
                            <a:schemeClr val="tx1"/>
                          </a:solidFill>
                        </a:rPr>
                        <a:t> </a:t>
                      </a:r>
                      <a:r>
                        <a:rPr lang="en-US" sz="1800" b="1" dirty="0" err="1" smtClean="0">
                          <a:solidFill>
                            <a:schemeClr val="tx1"/>
                          </a:solidFill>
                        </a:rPr>
                        <a:t>Metzora</a:t>
                      </a:r>
                      <a:r>
                        <a:rPr lang="en-US" sz="1800" dirty="0" smtClean="0">
                          <a:solidFill>
                            <a:schemeClr val="tx1"/>
                          </a:solidFill>
                        </a:rPr>
                        <a:t>, or </a:t>
                      </a:r>
                      <a:r>
                        <a:rPr lang="en-US" sz="1800" b="1" dirty="0" err="1" smtClean="0">
                          <a:solidFill>
                            <a:schemeClr val="tx1"/>
                          </a:solidFill>
                        </a:rPr>
                        <a:t>Acharei</a:t>
                      </a:r>
                      <a:r>
                        <a:rPr lang="en-US" sz="1800" b="1" dirty="0" smtClean="0">
                          <a:solidFill>
                            <a:schemeClr val="tx1"/>
                          </a:solidFill>
                        </a:rPr>
                        <a:t> </a:t>
                      </a:r>
                      <a:r>
                        <a:rPr lang="en-US" sz="1800" b="1" dirty="0" err="1" smtClean="0">
                          <a:solidFill>
                            <a:schemeClr val="tx1"/>
                          </a:solidFill>
                        </a:rPr>
                        <a:t>Mos</a:t>
                      </a:r>
                      <a:r>
                        <a:rPr lang="en-US" sz="1800" dirty="0" smtClean="0">
                          <a:solidFill>
                            <a:schemeClr val="tx1"/>
                          </a:solidFill>
                        </a:rPr>
                        <a:t>, before Pesach.</a:t>
                      </a:r>
                    </a:p>
                  </a:txBody>
                  <a:tcPr>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sz="1800" dirty="0" smtClean="0">
                          <a:solidFill>
                            <a:schemeClr val="tx1"/>
                          </a:solidFill>
                        </a:rPr>
                        <a:t>On some leap years,</a:t>
                      </a:r>
                      <a:r>
                        <a:rPr lang="en-US" sz="1800" baseline="0" dirty="0" smtClean="0">
                          <a:solidFill>
                            <a:schemeClr val="tx1"/>
                          </a:solidFill>
                        </a:rPr>
                        <a:t> you just run out of room – you can’t help getting to </a:t>
                      </a:r>
                      <a:r>
                        <a:rPr lang="en-US" sz="1800" baseline="0" dirty="0" err="1" smtClean="0">
                          <a:solidFill>
                            <a:schemeClr val="tx1"/>
                          </a:solidFill>
                        </a:rPr>
                        <a:t>Parshas</a:t>
                      </a:r>
                      <a:r>
                        <a:rPr lang="en-US" sz="1800" baseline="0" dirty="0" smtClean="0">
                          <a:solidFill>
                            <a:schemeClr val="tx1"/>
                          </a:solidFill>
                        </a:rPr>
                        <a:t> </a:t>
                      </a:r>
                      <a:r>
                        <a:rPr lang="en-US" sz="1800" baseline="0" dirty="0" err="1" smtClean="0">
                          <a:solidFill>
                            <a:schemeClr val="tx1"/>
                          </a:solidFill>
                        </a:rPr>
                        <a:t>Acharei</a:t>
                      </a:r>
                      <a:r>
                        <a:rPr lang="en-US" sz="1800" baseline="0" dirty="0" smtClean="0">
                          <a:solidFill>
                            <a:schemeClr val="tx1"/>
                          </a:solidFill>
                        </a:rPr>
                        <a:t> </a:t>
                      </a:r>
                      <a:r>
                        <a:rPr lang="en-US" sz="1800" baseline="0" dirty="0" err="1" smtClean="0">
                          <a:solidFill>
                            <a:schemeClr val="tx1"/>
                          </a:solidFill>
                        </a:rPr>
                        <a:t>Mos</a:t>
                      </a:r>
                      <a:r>
                        <a:rPr lang="en-US" sz="1800" baseline="0" dirty="0" smtClean="0">
                          <a:solidFill>
                            <a:schemeClr val="tx1"/>
                          </a:solidFill>
                        </a:rPr>
                        <a:t> without any double </a:t>
                      </a:r>
                      <a:r>
                        <a:rPr lang="en-US" sz="1800" baseline="0" dirty="0" err="1" smtClean="0">
                          <a:solidFill>
                            <a:schemeClr val="tx1"/>
                          </a:solidFill>
                        </a:rPr>
                        <a:t>parshiyos</a:t>
                      </a:r>
                      <a:r>
                        <a:rPr lang="en-US" sz="1800" baseline="0" dirty="0" smtClean="0">
                          <a:solidFill>
                            <a:schemeClr val="tx1"/>
                          </a:solidFill>
                        </a:rPr>
                        <a:t> at all.</a:t>
                      </a:r>
                      <a:endParaRPr lang="en-US" sz="1800" dirty="0" smtClean="0">
                        <a:solidFill>
                          <a:schemeClr val="tx1"/>
                        </a:solidFill>
                      </a:endParaRPr>
                    </a:p>
                  </a:txBody>
                  <a:tcPr>
                    <a:lnL w="12700" cap="flat" cmpd="sng" algn="ctr">
                      <a:solidFill>
                        <a:schemeClr val="tx1"/>
                      </a:solid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2962887553"/>
                  </a:ext>
                </a:extLst>
              </a:tr>
            </a:tbl>
          </a:graphicData>
        </a:graphic>
      </p:graphicFrame>
    </p:spTree>
    <p:extLst>
      <p:ext uri="{BB962C8B-B14F-4D97-AF65-F5344CB8AC3E}">
        <p14:creationId xmlns:p14="http://schemas.microsoft.com/office/powerpoint/2010/main" val="415785990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Overview</a:t>
            </a:r>
            <a:endParaRPr lang="en-US" dirty="0"/>
          </a:p>
        </p:txBody>
      </p:sp>
      <p:sp>
        <p:nvSpPr>
          <p:cNvPr id="3" name="Text Placeholder 2"/>
          <p:cNvSpPr>
            <a:spLocks noGrp="1"/>
          </p:cNvSpPr>
          <p:nvPr>
            <p:ph type="body" idx="1"/>
          </p:nvPr>
        </p:nvSpPr>
        <p:spPr>
          <a:xfrm>
            <a:off x="311700" y="1017724"/>
            <a:ext cx="8520600" cy="3885969"/>
          </a:xfrm>
        </p:spPr>
        <p:txBody>
          <a:bodyPr/>
          <a:lstStyle/>
          <a:p>
            <a:pPr marL="114300" indent="0">
              <a:buNone/>
            </a:pPr>
            <a:r>
              <a:rPr lang="en-US" dirty="0" smtClean="0">
                <a:solidFill>
                  <a:schemeClr val="tx1"/>
                </a:solidFill>
              </a:rPr>
              <a:t>We are going to calculate the Jewish calendar for a year.</a:t>
            </a:r>
          </a:p>
          <a:p>
            <a:pPr marL="114300" indent="0">
              <a:buNone/>
            </a:pPr>
            <a:r>
              <a:rPr lang="en-US" dirty="0" smtClean="0">
                <a:solidFill>
                  <a:schemeClr val="tx1"/>
                </a:solidFill>
              </a:rPr>
              <a:t>All we need </a:t>
            </a:r>
            <a:r>
              <a:rPr lang="en-US" dirty="0">
                <a:solidFill>
                  <a:schemeClr val="tx1"/>
                </a:solidFill>
              </a:rPr>
              <a:t>to know </a:t>
            </a:r>
            <a:r>
              <a:rPr lang="en-US" dirty="0" smtClean="0">
                <a:solidFill>
                  <a:schemeClr val="tx1"/>
                </a:solidFill>
              </a:rPr>
              <a:t>is the </a:t>
            </a:r>
            <a:r>
              <a:rPr lang="en-US" dirty="0">
                <a:solidFill>
                  <a:schemeClr val="tx1"/>
                </a:solidFill>
              </a:rPr>
              <a:t>number of the year. This year is </a:t>
            </a:r>
            <a:r>
              <a:rPr lang="he-IL" dirty="0" smtClean="0">
                <a:solidFill>
                  <a:schemeClr val="tx1"/>
                </a:solidFill>
              </a:rPr>
              <a:t>תש"פ</a:t>
            </a:r>
            <a:r>
              <a:rPr lang="en-US" dirty="0" smtClean="0">
                <a:solidFill>
                  <a:schemeClr val="tx1"/>
                </a:solidFill>
              </a:rPr>
              <a:t> </a:t>
            </a:r>
            <a:r>
              <a:rPr lang="en-US" dirty="0">
                <a:solidFill>
                  <a:schemeClr val="tx1"/>
                </a:solidFill>
              </a:rPr>
              <a:t>– </a:t>
            </a:r>
            <a:r>
              <a:rPr lang="en-US" dirty="0" smtClean="0">
                <a:solidFill>
                  <a:schemeClr val="tx1"/>
                </a:solidFill>
              </a:rPr>
              <a:t>5780.</a:t>
            </a:r>
            <a:endParaRPr lang="en-US" dirty="0">
              <a:solidFill>
                <a:schemeClr val="tx1"/>
              </a:solidFill>
            </a:endParaRPr>
          </a:p>
          <a:p>
            <a:r>
              <a:rPr lang="en-US" dirty="0" smtClean="0">
                <a:solidFill>
                  <a:schemeClr val="tx1"/>
                </a:solidFill>
              </a:rPr>
              <a:t>Choose a calendar:</a:t>
            </a:r>
          </a:p>
          <a:p>
            <a:pPr lvl="1">
              <a:spcBef>
                <a:spcPts val="0"/>
              </a:spcBef>
              <a:buClrTx/>
              <a:buFont typeface="+mj-lt"/>
              <a:buAutoNum type="arabicParenR"/>
            </a:pPr>
            <a:r>
              <a:rPr lang="en-US" sz="1600" dirty="0" smtClean="0">
                <a:solidFill>
                  <a:schemeClr val="tx1"/>
                </a:solidFill>
              </a:rPr>
              <a:t>Decide if this is a regular year (</a:t>
            </a:r>
            <a:r>
              <a:rPr lang="he-IL" sz="1600" dirty="0" smtClean="0">
                <a:solidFill>
                  <a:schemeClr val="tx1"/>
                </a:solidFill>
              </a:rPr>
              <a:t>פשוטה</a:t>
            </a:r>
            <a:r>
              <a:rPr lang="en-US" sz="1600" dirty="0" smtClean="0">
                <a:solidFill>
                  <a:schemeClr val="tx1"/>
                </a:solidFill>
              </a:rPr>
              <a:t>) or leap year (</a:t>
            </a:r>
            <a:r>
              <a:rPr lang="he-IL" sz="1600" dirty="0" smtClean="0">
                <a:solidFill>
                  <a:schemeClr val="tx1"/>
                </a:solidFill>
              </a:rPr>
              <a:t>מעוברת</a:t>
            </a:r>
            <a:r>
              <a:rPr lang="en-US" sz="1600" dirty="0" smtClean="0">
                <a:solidFill>
                  <a:schemeClr val="tx1"/>
                </a:solidFill>
              </a:rPr>
              <a:t>).</a:t>
            </a:r>
          </a:p>
          <a:p>
            <a:pPr lvl="1">
              <a:spcBef>
                <a:spcPts val="0"/>
              </a:spcBef>
              <a:buClrTx/>
              <a:buFont typeface="+mj-lt"/>
              <a:buAutoNum type="arabicParenR"/>
            </a:pPr>
            <a:r>
              <a:rPr lang="en-US" sz="1600" dirty="0" smtClean="0">
                <a:solidFill>
                  <a:schemeClr val="tx1"/>
                </a:solidFill>
              </a:rPr>
              <a:t>Find the </a:t>
            </a:r>
            <a:r>
              <a:rPr lang="en-US" sz="1600" dirty="0" err="1" smtClean="0">
                <a:solidFill>
                  <a:schemeClr val="tx1"/>
                </a:solidFill>
              </a:rPr>
              <a:t>molad</a:t>
            </a:r>
            <a:r>
              <a:rPr lang="en-US" sz="1600" dirty="0" smtClean="0">
                <a:solidFill>
                  <a:schemeClr val="tx1"/>
                </a:solidFill>
              </a:rPr>
              <a:t> for this </a:t>
            </a:r>
            <a:r>
              <a:rPr lang="en-US" sz="1600" dirty="0" err="1" smtClean="0">
                <a:solidFill>
                  <a:schemeClr val="tx1"/>
                </a:solidFill>
              </a:rPr>
              <a:t>Tishrei</a:t>
            </a:r>
            <a:r>
              <a:rPr lang="en-US" sz="1600" dirty="0" smtClean="0">
                <a:solidFill>
                  <a:schemeClr val="tx1"/>
                </a:solidFill>
              </a:rPr>
              <a:t>.</a:t>
            </a:r>
          </a:p>
          <a:p>
            <a:pPr lvl="1">
              <a:spcBef>
                <a:spcPts val="0"/>
              </a:spcBef>
              <a:buClrTx/>
              <a:buFont typeface="+mj-lt"/>
              <a:buAutoNum type="arabicParenR"/>
            </a:pPr>
            <a:r>
              <a:rPr lang="en-US" sz="1600" dirty="0" smtClean="0">
                <a:solidFill>
                  <a:schemeClr val="tx1"/>
                </a:solidFill>
              </a:rPr>
              <a:t>Find the </a:t>
            </a:r>
            <a:r>
              <a:rPr lang="en-US" sz="1600" dirty="0" err="1" smtClean="0">
                <a:solidFill>
                  <a:schemeClr val="tx1"/>
                </a:solidFill>
              </a:rPr>
              <a:t>molad</a:t>
            </a:r>
            <a:r>
              <a:rPr lang="en-US" sz="1600" dirty="0" smtClean="0">
                <a:solidFill>
                  <a:schemeClr val="tx1"/>
                </a:solidFill>
              </a:rPr>
              <a:t> for the </a:t>
            </a:r>
            <a:r>
              <a:rPr lang="en-US" sz="1600" i="1" dirty="0" smtClean="0">
                <a:solidFill>
                  <a:schemeClr val="tx1"/>
                </a:solidFill>
              </a:rPr>
              <a:t>next</a:t>
            </a:r>
            <a:r>
              <a:rPr lang="en-US" sz="1600" dirty="0" smtClean="0">
                <a:solidFill>
                  <a:schemeClr val="tx1"/>
                </a:solidFill>
              </a:rPr>
              <a:t> </a:t>
            </a:r>
            <a:r>
              <a:rPr lang="en-US" sz="1600" dirty="0" err="1" smtClean="0">
                <a:solidFill>
                  <a:schemeClr val="tx1"/>
                </a:solidFill>
              </a:rPr>
              <a:t>Tishrei</a:t>
            </a:r>
            <a:r>
              <a:rPr lang="en-US" sz="1600" dirty="0" smtClean="0">
                <a:solidFill>
                  <a:schemeClr val="tx1"/>
                </a:solidFill>
              </a:rPr>
              <a:t>.</a:t>
            </a:r>
          </a:p>
          <a:p>
            <a:pPr lvl="1">
              <a:spcBef>
                <a:spcPts val="0"/>
              </a:spcBef>
              <a:buClrTx/>
              <a:buFont typeface="+mj-lt"/>
              <a:buAutoNum type="arabicParenR"/>
            </a:pPr>
            <a:r>
              <a:rPr lang="en-US" sz="1600" dirty="0" smtClean="0">
                <a:solidFill>
                  <a:schemeClr val="tx1"/>
                </a:solidFill>
              </a:rPr>
              <a:t>Find the calendar day for this </a:t>
            </a:r>
            <a:r>
              <a:rPr lang="en-US" sz="1600" dirty="0">
                <a:solidFill>
                  <a:schemeClr val="tx1"/>
                </a:solidFill>
              </a:rPr>
              <a:t>Rosh </a:t>
            </a:r>
            <a:r>
              <a:rPr lang="en-US" sz="1600" dirty="0" smtClean="0">
                <a:solidFill>
                  <a:schemeClr val="tx1"/>
                </a:solidFill>
              </a:rPr>
              <a:t>Hashanah and for the next.</a:t>
            </a:r>
          </a:p>
          <a:p>
            <a:pPr lvl="1">
              <a:spcBef>
                <a:spcPts val="0"/>
              </a:spcBef>
              <a:buClrTx/>
              <a:buFont typeface="+mj-lt"/>
              <a:buAutoNum type="arabicParenR"/>
            </a:pPr>
            <a:r>
              <a:rPr lang="en-US" sz="1600" dirty="0" smtClean="0">
                <a:solidFill>
                  <a:schemeClr val="tx1"/>
                </a:solidFill>
              </a:rPr>
              <a:t>Choose the calendar.</a:t>
            </a:r>
          </a:p>
          <a:p>
            <a:pPr>
              <a:buClrTx/>
            </a:pPr>
            <a:r>
              <a:rPr lang="en-US" dirty="0" smtClean="0">
                <a:solidFill>
                  <a:schemeClr val="tx1"/>
                </a:solidFill>
              </a:rPr>
              <a:t>Arrange the chosen calendar:</a:t>
            </a:r>
          </a:p>
          <a:p>
            <a:pPr marL="939800" lvl="1" indent="-342900">
              <a:spcBef>
                <a:spcPts val="0"/>
              </a:spcBef>
              <a:buClrTx/>
              <a:buFont typeface="+mj-lt"/>
              <a:buAutoNum type="arabicParenR" startAt="6"/>
            </a:pPr>
            <a:r>
              <a:rPr lang="en-US" sz="1600" dirty="0" smtClean="0">
                <a:solidFill>
                  <a:schemeClr val="tx1"/>
                </a:solidFill>
              </a:rPr>
              <a:t>Find all the days of Rosh </a:t>
            </a:r>
            <a:r>
              <a:rPr lang="en-US" sz="1600" dirty="0" err="1" smtClean="0">
                <a:solidFill>
                  <a:schemeClr val="tx1"/>
                </a:solidFill>
              </a:rPr>
              <a:t>Chodesh</a:t>
            </a:r>
            <a:r>
              <a:rPr lang="en-US" sz="1600" dirty="0" smtClean="0">
                <a:solidFill>
                  <a:schemeClr val="tx1"/>
                </a:solidFill>
              </a:rPr>
              <a:t>, and all the </a:t>
            </a:r>
            <a:r>
              <a:rPr lang="en-US" sz="1600" dirty="0" err="1">
                <a:solidFill>
                  <a:schemeClr val="tx1"/>
                </a:solidFill>
              </a:rPr>
              <a:t>y</a:t>
            </a:r>
            <a:r>
              <a:rPr lang="en-US" sz="1600" dirty="0" err="1" smtClean="0">
                <a:solidFill>
                  <a:schemeClr val="tx1"/>
                </a:solidFill>
              </a:rPr>
              <a:t>omim</a:t>
            </a:r>
            <a:r>
              <a:rPr lang="en-US" sz="1600" dirty="0" smtClean="0">
                <a:solidFill>
                  <a:schemeClr val="tx1"/>
                </a:solidFill>
              </a:rPr>
              <a:t> </a:t>
            </a:r>
            <a:r>
              <a:rPr lang="en-US" sz="1600" dirty="0" err="1">
                <a:solidFill>
                  <a:schemeClr val="tx1"/>
                </a:solidFill>
              </a:rPr>
              <a:t>t</a:t>
            </a:r>
            <a:r>
              <a:rPr lang="en-US" sz="1600" dirty="0" err="1" smtClean="0">
                <a:solidFill>
                  <a:schemeClr val="tx1"/>
                </a:solidFill>
              </a:rPr>
              <a:t>ovim</a:t>
            </a:r>
            <a:r>
              <a:rPr lang="en-US" sz="1600" dirty="0" smtClean="0">
                <a:solidFill>
                  <a:schemeClr val="tx1"/>
                </a:solidFill>
              </a:rPr>
              <a:t>.</a:t>
            </a:r>
          </a:p>
          <a:p>
            <a:pPr lvl="1">
              <a:spcBef>
                <a:spcPts val="0"/>
              </a:spcBef>
              <a:buClrTx/>
              <a:buFont typeface="+mj-lt"/>
              <a:buAutoNum type="arabicParenR" startAt="6"/>
            </a:pPr>
            <a:r>
              <a:rPr lang="en-US" sz="1600" dirty="0" smtClean="0">
                <a:solidFill>
                  <a:schemeClr val="tx1"/>
                </a:solidFill>
              </a:rPr>
              <a:t>Determine the Torah readings (</a:t>
            </a:r>
            <a:r>
              <a:rPr lang="he-IL" sz="1600" dirty="0" smtClean="0">
                <a:solidFill>
                  <a:schemeClr val="tx1"/>
                </a:solidFill>
              </a:rPr>
              <a:t>סדרות</a:t>
            </a:r>
            <a:r>
              <a:rPr lang="en-US" sz="1600" dirty="0" smtClean="0">
                <a:solidFill>
                  <a:schemeClr val="tx1"/>
                </a:solidFill>
              </a:rPr>
              <a:t>).</a:t>
            </a:r>
          </a:p>
          <a:p>
            <a:pPr lvl="1">
              <a:spcBef>
                <a:spcPts val="0"/>
              </a:spcBef>
              <a:buClrTx/>
              <a:buFont typeface="+mj-lt"/>
              <a:buAutoNum type="arabicParenR" startAt="6"/>
            </a:pPr>
            <a:r>
              <a:rPr lang="en-US" sz="1600" dirty="0" smtClean="0">
                <a:solidFill>
                  <a:schemeClr val="tx1"/>
                </a:solidFill>
              </a:rPr>
              <a:t>Connect the calendar to the civil calendar.</a:t>
            </a:r>
          </a:p>
        </p:txBody>
      </p:sp>
    </p:spTree>
    <p:extLst>
      <p:ext uri="{BB962C8B-B14F-4D97-AF65-F5344CB8AC3E}">
        <p14:creationId xmlns:p14="http://schemas.microsoft.com/office/powerpoint/2010/main" val="3712360104"/>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Arranging the </a:t>
            </a:r>
            <a:r>
              <a:rPr lang="en-US" dirty="0" err="1"/>
              <a:t>sidros</a:t>
            </a:r>
            <a:r>
              <a:rPr lang="en-US" dirty="0"/>
              <a:t> – Shavuos</a:t>
            </a:r>
          </a:p>
        </p:txBody>
      </p:sp>
      <p:graphicFrame>
        <p:nvGraphicFramePr>
          <p:cNvPr id="4" name="Table 3"/>
          <p:cNvGraphicFramePr>
            <a:graphicFrameLocks noGrp="1"/>
          </p:cNvGraphicFramePr>
          <p:nvPr>
            <p:extLst>
              <p:ext uri="{D42A27DB-BD31-4B8C-83A1-F6EECF244321}">
                <p14:modId xmlns:p14="http://schemas.microsoft.com/office/powerpoint/2010/main" val="1738833801"/>
              </p:ext>
            </p:extLst>
          </p:nvPr>
        </p:nvGraphicFramePr>
        <p:xfrm>
          <a:off x="753036" y="1017725"/>
          <a:ext cx="7637928" cy="4013200"/>
        </p:xfrm>
        <a:graphic>
          <a:graphicData uri="http://schemas.openxmlformats.org/drawingml/2006/table">
            <a:tbl>
              <a:tblPr>
                <a:tableStyleId>{073A0DAA-6AF3-43AB-8588-CEC1D06C72B9}</a:tableStyleId>
              </a:tblPr>
              <a:tblGrid>
                <a:gridCol w="4589929">
                  <a:extLst>
                    <a:ext uri="{9D8B030D-6E8A-4147-A177-3AD203B41FA5}">
                      <a16:colId xmlns:a16="http://schemas.microsoft.com/office/drawing/2014/main" val="1323424614"/>
                    </a:ext>
                  </a:extLst>
                </a:gridCol>
                <a:gridCol w="3047999">
                  <a:extLst>
                    <a:ext uri="{9D8B030D-6E8A-4147-A177-3AD203B41FA5}">
                      <a16:colId xmlns:a16="http://schemas.microsoft.com/office/drawing/2014/main" val="2779719984"/>
                    </a:ext>
                  </a:extLst>
                </a:gridCol>
              </a:tblGrid>
              <a:tr h="370840">
                <a:tc>
                  <a:txBody>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lang="en-US" sz="1800" dirty="0" smtClean="0">
                        <a:solidFill>
                          <a:schemeClr val="tx1"/>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r>
                        <a:rPr lang="en-US" sz="1800" b="1" dirty="0" smtClean="0">
                          <a:solidFill>
                            <a:schemeClr val="tx1"/>
                          </a:solidFill>
                        </a:rPr>
                        <a:t>On </a:t>
                      </a:r>
                      <a:r>
                        <a:rPr lang="en-US" sz="1800" b="1" dirty="0" err="1" smtClean="0">
                          <a:solidFill>
                            <a:schemeClr val="tx1"/>
                          </a:solidFill>
                        </a:rPr>
                        <a:t>Keviyus</a:t>
                      </a:r>
                      <a:r>
                        <a:rPr lang="en-US" sz="1800" b="1" dirty="0" smtClean="0">
                          <a:solidFill>
                            <a:schemeClr val="tx1"/>
                          </a:solidFill>
                        </a:rPr>
                        <a:t> page:</a:t>
                      </a: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68764761"/>
                  </a:ext>
                </a:extLst>
              </a:tr>
              <a:tr h="370840">
                <a:tc>
                  <a:txBody>
                    <a:bodyPr/>
                    <a:lstStyle/>
                    <a:p>
                      <a:pPr marL="285750" indent="-285750">
                        <a:buFont typeface="Arial" panose="020B0604020202020204" pitchFamily="34" charset="0"/>
                        <a:buChar char="•"/>
                      </a:pPr>
                      <a:r>
                        <a:rPr lang="en-US" sz="1800" dirty="0" smtClean="0">
                          <a:solidFill>
                            <a:schemeClr val="tx1"/>
                          </a:solidFill>
                        </a:rPr>
                        <a:t>There are exactly six </a:t>
                      </a:r>
                      <a:r>
                        <a:rPr lang="en-US" sz="1800" dirty="0" err="1" smtClean="0">
                          <a:solidFill>
                            <a:schemeClr val="tx1"/>
                          </a:solidFill>
                        </a:rPr>
                        <a:t>Shabboses</a:t>
                      </a:r>
                      <a:r>
                        <a:rPr lang="en-US" sz="1800" dirty="0" smtClean="0">
                          <a:solidFill>
                            <a:schemeClr val="tx1"/>
                          </a:solidFill>
                        </a:rPr>
                        <a:t> between Pesach and Shavuos.</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285750" indent="-285750">
                        <a:buFont typeface="Arial" panose="020B0604020202020204" pitchFamily="34" charset="0"/>
                        <a:buChar char="•"/>
                      </a:pPr>
                      <a:r>
                        <a:rPr lang="en-US" sz="1800" dirty="0" smtClean="0">
                          <a:solidFill>
                            <a:schemeClr val="tx1"/>
                          </a:solidFill>
                        </a:rPr>
                        <a:t>Scroll to show them. (It’s easiest</a:t>
                      </a:r>
                      <a:r>
                        <a:rPr lang="en-US" sz="1800" baseline="0" dirty="0" smtClean="0">
                          <a:solidFill>
                            <a:schemeClr val="tx1"/>
                          </a:solidFill>
                        </a:rPr>
                        <a:t> to use Line up by Pesach from here on.)</a:t>
                      </a:r>
                      <a:endParaRPr lang="en-US" sz="1800" dirty="0" smtClean="0">
                        <a:solidFill>
                          <a:schemeClr val="tx1"/>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645848642"/>
                  </a:ext>
                </a:extLst>
              </a:tr>
              <a:tr h="370840">
                <a:tc>
                  <a:txBody>
                    <a:bodyPr/>
                    <a:lstStyle/>
                    <a:p>
                      <a:pPr marL="285750" indent="-285750">
                        <a:buFont typeface="Arial" panose="020B0604020202020204" pitchFamily="34" charset="0"/>
                        <a:buChar char="•"/>
                      </a:pPr>
                      <a:r>
                        <a:rPr lang="en-US" sz="1800" dirty="0" smtClean="0">
                          <a:solidFill>
                            <a:schemeClr val="tx1"/>
                          </a:solidFill>
                        </a:rPr>
                        <a:t>The regular years catch up now, with </a:t>
                      </a:r>
                      <a:r>
                        <a:rPr lang="en-US" sz="1800" dirty="0" err="1" smtClean="0">
                          <a:solidFill>
                            <a:schemeClr val="tx1"/>
                          </a:solidFill>
                        </a:rPr>
                        <a:t>Tazria-Metzora</a:t>
                      </a:r>
                      <a:r>
                        <a:rPr lang="en-US" sz="1800" dirty="0" smtClean="0">
                          <a:solidFill>
                            <a:schemeClr val="tx1"/>
                          </a:solidFill>
                        </a:rPr>
                        <a:t>, </a:t>
                      </a:r>
                      <a:r>
                        <a:rPr lang="en-US" sz="1800" dirty="0" err="1" smtClean="0">
                          <a:solidFill>
                            <a:schemeClr val="tx1"/>
                          </a:solidFill>
                        </a:rPr>
                        <a:t>Acharei</a:t>
                      </a:r>
                      <a:r>
                        <a:rPr lang="en-US" sz="1800" dirty="0" smtClean="0">
                          <a:solidFill>
                            <a:schemeClr val="tx1"/>
                          </a:solidFill>
                        </a:rPr>
                        <a:t> </a:t>
                      </a:r>
                      <a:r>
                        <a:rPr lang="en-US" sz="1800" dirty="0" err="1" smtClean="0">
                          <a:solidFill>
                            <a:schemeClr val="tx1"/>
                          </a:solidFill>
                        </a:rPr>
                        <a:t>Mos-Kedoshim</a:t>
                      </a:r>
                      <a:r>
                        <a:rPr lang="en-US" sz="1800" dirty="0" smtClean="0">
                          <a:solidFill>
                            <a:schemeClr val="tx1"/>
                          </a:solidFill>
                        </a:rPr>
                        <a:t>, Behar-</a:t>
                      </a:r>
                      <a:r>
                        <a:rPr lang="en-US" sz="1800" dirty="0" err="1" smtClean="0">
                          <a:solidFill>
                            <a:schemeClr val="tx1"/>
                          </a:solidFill>
                        </a:rPr>
                        <a:t>Bechukosai</a:t>
                      </a:r>
                      <a:r>
                        <a:rPr lang="en-US" sz="1800" dirty="0" smtClean="0">
                          <a:solidFill>
                            <a:schemeClr val="tx1"/>
                          </a:solidFill>
                        </a:rPr>
                        <a:t>.</a:t>
                      </a:r>
                    </a:p>
                    <a:p>
                      <a:pPr marL="285750" indent="-285750">
                        <a:spcBef>
                          <a:spcPts val="600"/>
                        </a:spcBef>
                        <a:buFont typeface="Arial" panose="020B0604020202020204" pitchFamily="34" charset="0"/>
                        <a:buChar char="•"/>
                      </a:pPr>
                      <a:r>
                        <a:rPr lang="en-US" sz="1800" dirty="0" smtClean="0">
                          <a:solidFill>
                            <a:schemeClr val="tx1"/>
                          </a:solidFill>
                        </a:rPr>
                        <a:t>Both kinds of year get to </a:t>
                      </a:r>
                      <a:r>
                        <a:rPr lang="en-US" sz="1800" dirty="0" err="1" smtClean="0">
                          <a:solidFill>
                            <a:schemeClr val="tx1"/>
                          </a:solidFill>
                        </a:rPr>
                        <a:t>Parshas</a:t>
                      </a:r>
                      <a:r>
                        <a:rPr lang="en-US" sz="1800" dirty="0" smtClean="0">
                          <a:solidFill>
                            <a:schemeClr val="tx1"/>
                          </a:solidFill>
                        </a:rPr>
                        <a:t> </a:t>
                      </a:r>
                      <a:r>
                        <a:rPr lang="en-US" sz="1800" b="1" dirty="0" err="1" smtClean="0">
                          <a:solidFill>
                            <a:schemeClr val="tx1"/>
                          </a:solidFill>
                        </a:rPr>
                        <a:t>Bamidbar</a:t>
                      </a:r>
                      <a:r>
                        <a:rPr lang="en-US" sz="1800" dirty="0" smtClean="0">
                          <a:solidFill>
                            <a:schemeClr val="tx1"/>
                          </a:solidFill>
                        </a:rPr>
                        <a:t> just before Shavuos.</a:t>
                      </a:r>
                    </a:p>
                  </a:txBody>
                  <a:tcPr>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sz="1800" dirty="0" smtClean="0">
                          <a:solidFill>
                            <a:schemeClr val="tx1"/>
                          </a:solidFill>
                        </a:rPr>
                        <a:t>See the regular years catch up.</a:t>
                      </a:r>
                    </a:p>
                    <a:p>
                      <a:pPr marL="285750" indent="-285750">
                        <a:buFont typeface="Arial" panose="020B0604020202020204" pitchFamily="34" charset="0"/>
                        <a:buChar char="•"/>
                      </a:pPr>
                      <a:endParaRPr lang="en-US" sz="1800" dirty="0" smtClean="0">
                        <a:solidFill>
                          <a:schemeClr val="tx1"/>
                        </a:solidFill>
                      </a:endParaRPr>
                    </a:p>
                  </a:txBody>
                  <a:tcPr>
                    <a:lnL w="12700" cap="flat" cmpd="sng" algn="ctr">
                      <a:solidFill>
                        <a:schemeClr val="tx1"/>
                      </a:solid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2722032743"/>
                  </a:ext>
                </a:extLst>
              </a:tr>
              <a:tr h="370840">
                <a:tc>
                  <a:txBody>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sz="1800" dirty="0" smtClean="0">
                          <a:solidFill>
                            <a:schemeClr val="tx1"/>
                          </a:solidFill>
                        </a:rPr>
                        <a:t>For some leap years we </a:t>
                      </a:r>
                      <a:r>
                        <a:rPr lang="en-US" sz="1800" baseline="0" dirty="0" smtClean="0">
                          <a:solidFill>
                            <a:schemeClr val="tx1"/>
                          </a:solidFill>
                        </a:rPr>
                        <a:t>were</a:t>
                      </a:r>
                      <a:r>
                        <a:rPr lang="en-US" sz="1800" dirty="0" smtClean="0">
                          <a:solidFill>
                            <a:schemeClr val="tx1"/>
                          </a:solidFill>
                        </a:rPr>
                        <a:t> already a week ahead before Pesach, so we can’t help getting to </a:t>
                      </a:r>
                      <a:r>
                        <a:rPr lang="en-US" sz="1800" dirty="0" err="1" smtClean="0">
                          <a:solidFill>
                            <a:schemeClr val="tx1"/>
                          </a:solidFill>
                        </a:rPr>
                        <a:t>Parshas</a:t>
                      </a:r>
                      <a:r>
                        <a:rPr lang="en-US" sz="1800" dirty="0" smtClean="0">
                          <a:solidFill>
                            <a:schemeClr val="tx1"/>
                          </a:solidFill>
                        </a:rPr>
                        <a:t> </a:t>
                      </a:r>
                      <a:r>
                        <a:rPr lang="en-US" sz="1800" b="1" dirty="0" err="1" smtClean="0">
                          <a:solidFill>
                            <a:schemeClr val="tx1"/>
                          </a:solidFill>
                        </a:rPr>
                        <a:t>Naso</a:t>
                      </a:r>
                      <a:r>
                        <a:rPr lang="en-US" sz="1800" dirty="0" smtClean="0">
                          <a:solidFill>
                            <a:schemeClr val="tx1"/>
                          </a:solidFill>
                        </a:rPr>
                        <a:t> instead before Shavuos.</a:t>
                      </a:r>
                    </a:p>
                  </a:txBody>
                  <a:tcPr>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sz="1800" dirty="0" smtClean="0">
                          <a:solidFill>
                            <a:schemeClr val="tx1"/>
                          </a:solidFill>
                        </a:rPr>
                        <a:t>For the calendars starting with Thursday (</a:t>
                      </a:r>
                      <a:r>
                        <a:rPr lang="he-IL" sz="1800" dirty="0" smtClean="0">
                          <a:solidFill>
                            <a:schemeClr val="tx1"/>
                          </a:solidFill>
                        </a:rPr>
                        <a:t>ה</a:t>
                      </a:r>
                      <a:r>
                        <a:rPr lang="en-US" sz="1800" dirty="0" smtClean="0">
                          <a:solidFill>
                            <a:schemeClr val="tx1"/>
                          </a:solidFill>
                        </a:rPr>
                        <a:t>), scroll to see how it stays a week ahead.</a:t>
                      </a:r>
                    </a:p>
                  </a:txBody>
                  <a:tcPr>
                    <a:lnL w="12700" cap="flat" cmpd="sng" algn="ctr">
                      <a:solidFill>
                        <a:schemeClr val="tx1"/>
                      </a:solid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2962887553"/>
                  </a:ext>
                </a:extLst>
              </a:tr>
            </a:tbl>
          </a:graphicData>
        </a:graphic>
      </p:graphicFrame>
    </p:spTree>
    <p:extLst>
      <p:ext uri="{BB962C8B-B14F-4D97-AF65-F5344CB8AC3E}">
        <p14:creationId xmlns:p14="http://schemas.microsoft.com/office/powerpoint/2010/main" val="1280674083"/>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4) </a:t>
            </a:r>
            <a:r>
              <a:rPr lang="en-US" dirty="0"/>
              <a:t>Arranging the </a:t>
            </a:r>
            <a:r>
              <a:rPr lang="en-US" dirty="0" err="1"/>
              <a:t>sidros</a:t>
            </a:r>
            <a:r>
              <a:rPr lang="en-US" dirty="0"/>
              <a:t> – Tisha B’Av</a:t>
            </a:r>
          </a:p>
        </p:txBody>
      </p:sp>
      <p:graphicFrame>
        <p:nvGraphicFramePr>
          <p:cNvPr id="4" name="Table 3"/>
          <p:cNvGraphicFramePr>
            <a:graphicFrameLocks noGrp="1"/>
          </p:cNvGraphicFramePr>
          <p:nvPr>
            <p:extLst>
              <p:ext uri="{D42A27DB-BD31-4B8C-83A1-F6EECF244321}">
                <p14:modId xmlns:p14="http://schemas.microsoft.com/office/powerpoint/2010/main" val="2460314563"/>
              </p:ext>
            </p:extLst>
          </p:nvPr>
        </p:nvGraphicFramePr>
        <p:xfrm>
          <a:off x="753036" y="1134267"/>
          <a:ext cx="7637928" cy="3393440"/>
        </p:xfrm>
        <a:graphic>
          <a:graphicData uri="http://schemas.openxmlformats.org/drawingml/2006/table">
            <a:tbl>
              <a:tblPr>
                <a:tableStyleId>{073A0DAA-6AF3-43AB-8588-CEC1D06C72B9}</a:tableStyleId>
              </a:tblPr>
              <a:tblGrid>
                <a:gridCol w="4643717">
                  <a:extLst>
                    <a:ext uri="{9D8B030D-6E8A-4147-A177-3AD203B41FA5}">
                      <a16:colId xmlns:a16="http://schemas.microsoft.com/office/drawing/2014/main" val="1323424614"/>
                    </a:ext>
                  </a:extLst>
                </a:gridCol>
                <a:gridCol w="2994211">
                  <a:extLst>
                    <a:ext uri="{9D8B030D-6E8A-4147-A177-3AD203B41FA5}">
                      <a16:colId xmlns:a16="http://schemas.microsoft.com/office/drawing/2014/main" val="2779719984"/>
                    </a:ext>
                  </a:extLst>
                </a:gridCol>
              </a:tblGrid>
              <a:tr h="370840">
                <a:tc>
                  <a:txBody>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lang="en-US" sz="1800" dirty="0" smtClean="0">
                        <a:solidFill>
                          <a:schemeClr val="tx1"/>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r>
                        <a:rPr lang="en-US" sz="1800" b="1" dirty="0" smtClean="0">
                          <a:solidFill>
                            <a:schemeClr val="tx1"/>
                          </a:solidFill>
                        </a:rPr>
                        <a:t>On </a:t>
                      </a:r>
                      <a:r>
                        <a:rPr lang="en-US" sz="1800" b="1" dirty="0" err="1" smtClean="0">
                          <a:solidFill>
                            <a:schemeClr val="tx1"/>
                          </a:solidFill>
                        </a:rPr>
                        <a:t>Keviyus</a:t>
                      </a:r>
                      <a:r>
                        <a:rPr lang="en-US" sz="1800" b="1" dirty="0" smtClean="0">
                          <a:solidFill>
                            <a:schemeClr val="tx1"/>
                          </a:solidFill>
                        </a:rPr>
                        <a:t> page:</a:t>
                      </a: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68764761"/>
                  </a:ext>
                </a:extLst>
              </a:tr>
              <a:tr h="370840">
                <a:tc>
                  <a:txBody>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sz="1800" dirty="0" smtClean="0">
                          <a:solidFill>
                            <a:schemeClr val="tx1"/>
                          </a:solidFill>
                        </a:rPr>
                        <a:t>This is where we catch up completely.</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285750" indent="-285750">
                        <a:buFont typeface="Arial" panose="020B0604020202020204" pitchFamily="34" charset="0"/>
                        <a:buChar char="•"/>
                      </a:pPr>
                      <a:endParaRPr lang="en-US" sz="1800" dirty="0" smtClean="0">
                        <a:solidFill>
                          <a:schemeClr val="tx1"/>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645848642"/>
                  </a:ext>
                </a:extLst>
              </a:tr>
              <a:tr h="370840">
                <a:tc>
                  <a:txBody>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sz="1800" dirty="0" err="1" smtClean="0">
                          <a:solidFill>
                            <a:schemeClr val="tx1"/>
                          </a:solidFill>
                        </a:rPr>
                        <a:t>Parshas</a:t>
                      </a:r>
                      <a:r>
                        <a:rPr lang="en-US" sz="1800" dirty="0" smtClean="0">
                          <a:solidFill>
                            <a:schemeClr val="tx1"/>
                          </a:solidFill>
                        </a:rPr>
                        <a:t> </a:t>
                      </a:r>
                      <a:r>
                        <a:rPr lang="en-US" sz="1800" b="1" dirty="0" err="1" smtClean="0">
                          <a:solidFill>
                            <a:schemeClr val="tx1"/>
                          </a:solidFill>
                        </a:rPr>
                        <a:t>Devarim</a:t>
                      </a:r>
                      <a:r>
                        <a:rPr lang="en-US" sz="1800" dirty="0" smtClean="0">
                          <a:solidFill>
                            <a:schemeClr val="tx1"/>
                          </a:solidFill>
                        </a:rPr>
                        <a:t> is always right before Tisha B’Av. That’s 10 </a:t>
                      </a:r>
                      <a:r>
                        <a:rPr lang="en-US" sz="1800" dirty="0" err="1" smtClean="0">
                          <a:solidFill>
                            <a:schemeClr val="tx1"/>
                          </a:solidFill>
                        </a:rPr>
                        <a:t>sidros</a:t>
                      </a:r>
                      <a:r>
                        <a:rPr lang="en-US" sz="1800" dirty="0" smtClean="0">
                          <a:solidFill>
                            <a:schemeClr val="tx1"/>
                          </a:solidFill>
                        </a:rPr>
                        <a:t> from </a:t>
                      </a:r>
                      <a:r>
                        <a:rPr lang="en-US" sz="1800" dirty="0" err="1" smtClean="0">
                          <a:solidFill>
                            <a:schemeClr val="tx1"/>
                          </a:solidFill>
                        </a:rPr>
                        <a:t>Bamidbar</a:t>
                      </a:r>
                      <a:r>
                        <a:rPr lang="en-US" sz="1800" baseline="0" dirty="0" smtClean="0">
                          <a:solidFill>
                            <a:schemeClr val="tx1"/>
                          </a:solidFill>
                        </a:rPr>
                        <a:t> (9 from </a:t>
                      </a:r>
                      <a:r>
                        <a:rPr lang="en-US" sz="1800" baseline="0" dirty="0" err="1" smtClean="0">
                          <a:solidFill>
                            <a:schemeClr val="tx1"/>
                          </a:solidFill>
                        </a:rPr>
                        <a:t>Naso</a:t>
                      </a:r>
                      <a:r>
                        <a:rPr lang="en-US" sz="1800" baseline="0" dirty="0" smtClean="0">
                          <a:solidFill>
                            <a:schemeClr val="tx1"/>
                          </a:solidFill>
                        </a:rPr>
                        <a:t>).</a:t>
                      </a:r>
                      <a:endParaRPr lang="en-US" sz="1800" dirty="0" smtClean="0">
                        <a:solidFill>
                          <a:schemeClr val="tx1"/>
                        </a:solidFill>
                      </a:endParaRPr>
                    </a:p>
                  </a:txBody>
                  <a:tcPr>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sz="1800" dirty="0" smtClean="0">
                          <a:solidFill>
                            <a:schemeClr val="tx1"/>
                          </a:solidFill>
                        </a:rPr>
                        <a:t>In left-hand pane, see </a:t>
                      </a:r>
                      <a:r>
                        <a:rPr lang="en-US" sz="1800" dirty="0" err="1" smtClean="0">
                          <a:solidFill>
                            <a:schemeClr val="tx1"/>
                          </a:solidFill>
                        </a:rPr>
                        <a:t>Bamidbar</a:t>
                      </a:r>
                      <a:r>
                        <a:rPr lang="en-US" sz="1800" dirty="0" smtClean="0">
                          <a:solidFill>
                            <a:schemeClr val="tx1"/>
                          </a:solidFill>
                        </a:rPr>
                        <a:t> to </a:t>
                      </a:r>
                      <a:r>
                        <a:rPr lang="en-US" sz="1800" dirty="0" err="1" smtClean="0">
                          <a:solidFill>
                            <a:schemeClr val="tx1"/>
                          </a:solidFill>
                        </a:rPr>
                        <a:t>Devarim</a:t>
                      </a:r>
                      <a:r>
                        <a:rPr lang="en-US" sz="1800" dirty="0" smtClean="0">
                          <a:solidFill>
                            <a:schemeClr val="tx1"/>
                          </a:solidFill>
                        </a:rPr>
                        <a:t>.</a:t>
                      </a:r>
                    </a:p>
                  </a:txBody>
                  <a:tcPr>
                    <a:lnL w="12700" cap="flat" cmpd="sng" algn="ctr">
                      <a:solidFill>
                        <a:schemeClr val="tx1"/>
                      </a:solid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102532322"/>
                  </a:ext>
                </a:extLst>
              </a:tr>
              <a:tr h="370840">
                <a:tc>
                  <a:txBody>
                    <a:bodyPr/>
                    <a:lstStyle/>
                    <a:p>
                      <a:pPr marL="285750" indent="-285750">
                        <a:buFont typeface="Arial" panose="020B0604020202020204" pitchFamily="34" charset="0"/>
                        <a:buChar char="•"/>
                      </a:pPr>
                      <a:r>
                        <a:rPr lang="en-US" sz="1800" dirty="0" smtClean="0">
                          <a:solidFill>
                            <a:schemeClr val="tx1"/>
                          </a:solidFill>
                        </a:rPr>
                        <a:t>If there are 8 </a:t>
                      </a:r>
                      <a:r>
                        <a:rPr lang="en-US" sz="1800" dirty="0" err="1" smtClean="0">
                          <a:solidFill>
                            <a:schemeClr val="tx1"/>
                          </a:solidFill>
                        </a:rPr>
                        <a:t>Shabboses</a:t>
                      </a:r>
                      <a:r>
                        <a:rPr lang="en-US" sz="1800" dirty="0" smtClean="0">
                          <a:solidFill>
                            <a:schemeClr val="tx1"/>
                          </a:solidFill>
                        </a:rPr>
                        <a:t> after Shavuos, we need to combine two sets of </a:t>
                      </a:r>
                      <a:r>
                        <a:rPr lang="en-US" sz="1800" dirty="0" err="1" smtClean="0">
                          <a:solidFill>
                            <a:schemeClr val="tx1"/>
                          </a:solidFill>
                        </a:rPr>
                        <a:t>sidros</a:t>
                      </a:r>
                      <a:r>
                        <a:rPr lang="en-US" sz="1800" dirty="0" smtClean="0">
                          <a:solidFill>
                            <a:schemeClr val="tx1"/>
                          </a:solidFill>
                        </a:rPr>
                        <a:t>.</a:t>
                      </a:r>
                    </a:p>
                    <a:p>
                      <a:pPr marL="285750" indent="-285750">
                        <a:buFont typeface="Arial" panose="020B0604020202020204" pitchFamily="34" charset="0"/>
                        <a:buChar char="•"/>
                      </a:pPr>
                      <a:r>
                        <a:rPr lang="en-US" sz="1800" dirty="0" smtClean="0">
                          <a:solidFill>
                            <a:schemeClr val="tx1"/>
                          </a:solidFill>
                        </a:rPr>
                        <a:t>If there are 9 </a:t>
                      </a:r>
                      <a:r>
                        <a:rPr lang="en-US" sz="1800" dirty="0" err="1" smtClean="0">
                          <a:solidFill>
                            <a:schemeClr val="tx1"/>
                          </a:solidFill>
                        </a:rPr>
                        <a:t>Shabboses</a:t>
                      </a:r>
                      <a:r>
                        <a:rPr lang="en-US" sz="1800" dirty="0" smtClean="0">
                          <a:solidFill>
                            <a:schemeClr val="tx1"/>
                          </a:solidFill>
                        </a:rPr>
                        <a:t> after Shavuos, we’ll only combine one set of </a:t>
                      </a:r>
                      <a:r>
                        <a:rPr lang="en-US" sz="1800" dirty="0" err="1" smtClean="0">
                          <a:solidFill>
                            <a:schemeClr val="tx1"/>
                          </a:solidFill>
                        </a:rPr>
                        <a:t>sidros</a:t>
                      </a:r>
                      <a:r>
                        <a:rPr lang="en-US" sz="1800" dirty="0" smtClean="0">
                          <a:solidFill>
                            <a:schemeClr val="tx1"/>
                          </a:solidFill>
                        </a:rPr>
                        <a:t>.</a:t>
                      </a:r>
                    </a:p>
                    <a:p>
                      <a:pPr marL="285750" indent="-285750">
                        <a:buFont typeface="Arial" panose="020B0604020202020204" pitchFamily="34" charset="0"/>
                        <a:buChar char="•"/>
                      </a:pPr>
                      <a:r>
                        <a:rPr lang="en-US" sz="1800" dirty="0" smtClean="0">
                          <a:solidFill>
                            <a:schemeClr val="tx1"/>
                          </a:solidFill>
                        </a:rPr>
                        <a:t>If</a:t>
                      </a:r>
                      <a:r>
                        <a:rPr lang="en-US" sz="1800" baseline="0" dirty="0" smtClean="0">
                          <a:solidFill>
                            <a:schemeClr val="tx1"/>
                          </a:solidFill>
                        </a:rPr>
                        <a:t> we reached </a:t>
                      </a:r>
                      <a:r>
                        <a:rPr lang="en-US" sz="1800" baseline="0" dirty="0" err="1" smtClean="0">
                          <a:solidFill>
                            <a:schemeClr val="tx1"/>
                          </a:solidFill>
                        </a:rPr>
                        <a:t>Naso</a:t>
                      </a:r>
                      <a:r>
                        <a:rPr lang="en-US" sz="1800" baseline="0" dirty="0" smtClean="0">
                          <a:solidFill>
                            <a:schemeClr val="tx1"/>
                          </a:solidFill>
                        </a:rPr>
                        <a:t> before Shavuos, we may not combine either.</a:t>
                      </a:r>
                      <a:endParaRPr lang="en-US" sz="1800" dirty="0" smtClean="0">
                        <a:solidFill>
                          <a:schemeClr val="tx1"/>
                        </a:solidFill>
                      </a:endParaRPr>
                    </a:p>
                  </a:txBody>
                  <a:tcPr>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sz="1800" dirty="0" smtClean="0">
                          <a:solidFill>
                            <a:schemeClr val="tx1"/>
                          </a:solidFill>
                        </a:rPr>
                        <a:t>The two sets are </a:t>
                      </a:r>
                      <a:r>
                        <a:rPr lang="en-US" sz="1800" dirty="0" err="1" smtClean="0">
                          <a:solidFill>
                            <a:schemeClr val="tx1"/>
                          </a:solidFill>
                        </a:rPr>
                        <a:t>Chukas-Balak</a:t>
                      </a:r>
                      <a:r>
                        <a:rPr lang="en-US" sz="1800" dirty="0" smtClean="0">
                          <a:solidFill>
                            <a:schemeClr val="tx1"/>
                          </a:solidFill>
                        </a:rPr>
                        <a:t>, Matos-</a:t>
                      </a:r>
                      <a:r>
                        <a:rPr lang="en-US" sz="1800" dirty="0" err="1" smtClean="0">
                          <a:solidFill>
                            <a:schemeClr val="tx1"/>
                          </a:solidFill>
                        </a:rPr>
                        <a:t>Masei</a:t>
                      </a:r>
                      <a:r>
                        <a:rPr lang="en-US" sz="1800" dirty="0" smtClean="0">
                          <a:solidFill>
                            <a:schemeClr val="tx1"/>
                          </a:solidFill>
                        </a:rPr>
                        <a:t>. If</a:t>
                      </a:r>
                      <a:r>
                        <a:rPr lang="en-US" sz="1800" baseline="0" dirty="0" smtClean="0">
                          <a:solidFill>
                            <a:schemeClr val="tx1"/>
                          </a:solidFill>
                        </a:rPr>
                        <a:t> just one, Matos-</a:t>
                      </a:r>
                      <a:r>
                        <a:rPr lang="en-US" sz="1800" baseline="0" dirty="0" err="1" smtClean="0">
                          <a:solidFill>
                            <a:schemeClr val="tx1"/>
                          </a:solidFill>
                        </a:rPr>
                        <a:t>Masei</a:t>
                      </a:r>
                      <a:r>
                        <a:rPr lang="en-US" sz="1800" baseline="0" dirty="0" smtClean="0">
                          <a:solidFill>
                            <a:schemeClr val="tx1"/>
                          </a:solidFill>
                        </a:rPr>
                        <a:t>.</a:t>
                      </a:r>
                      <a:endParaRPr lang="en-US" sz="1800" dirty="0" smtClean="0">
                        <a:solidFill>
                          <a:schemeClr val="tx1"/>
                        </a:solidFill>
                      </a:endParaRPr>
                    </a:p>
                  </a:txBody>
                  <a:tcPr>
                    <a:lnL w="12700" cap="flat" cmpd="sng" algn="ctr">
                      <a:solidFill>
                        <a:schemeClr val="tx1"/>
                      </a:solid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2962887553"/>
                  </a:ext>
                </a:extLst>
              </a:tr>
            </a:tbl>
          </a:graphicData>
        </a:graphic>
      </p:graphicFrame>
    </p:spTree>
    <p:extLst>
      <p:ext uri="{BB962C8B-B14F-4D97-AF65-F5344CB8AC3E}">
        <p14:creationId xmlns:p14="http://schemas.microsoft.com/office/powerpoint/2010/main" val="317274944"/>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5) </a:t>
            </a:r>
            <a:r>
              <a:rPr lang="en-US" dirty="0"/>
              <a:t>Arranging the </a:t>
            </a:r>
            <a:r>
              <a:rPr lang="en-US" dirty="0" err="1"/>
              <a:t>sidros</a:t>
            </a:r>
            <a:r>
              <a:rPr lang="en-US" dirty="0"/>
              <a:t> – </a:t>
            </a:r>
            <a:r>
              <a:rPr lang="en-US" dirty="0" err="1" smtClean="0"/>
              <a:t>Nitzavim-Vayeilech</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1750279702"/>
              </p:ext>
            </p:extLst>
          </p:nvPr>
        </p:nvGraphicFramePr>
        <p:xfrm>
          <a:off x="555812" y="1017726"/>
          <a:ext cx="8086164" cy="4030980"/>
        </p:xfrm>
        <a:graphic>
          <a:graphicData uri="http://schemas.openxmlformats.org/drawingml/2006/table">
            <a:tbl>
              <a:tblPr>
                <a:tableStyleId>{073A0DAA-6AF3-43AB-8588-CEC1D06C72B9}</a:tableStyleId>
              </a:tblPr>
              <a:tblGrid>
                <a:gridCol w="5163670">
                  <a:extLst>
                    <a:ext uri="{9D8B030D-6E8A-4147-A177-3AD203B41FA5}">
                      <a16:colId xmlns:a16="http://schemas.microsoft.com/office/drawing/2014/main" val="1323424614"/>
                    </a:ext>
                  </a:extLst>
                </a:gridCol>
                <a:gridCol w="2922494">
                  <a:extLst>
                    <a:ext uri="{9D8B030D-6E8A-4147-A177-3AD203B41FA5}">
                      <a16:colId xmlns:a16="http://schemas.microsoft.com/office/drawing/2014/main" val="2779719984"/>
                    </a:ext>
                  </a:extLst>
                </a:gridCol>
              </a:tblGrid>
              <a:tr h="356102">
                <a:tc>
                  <a:txBody>
                    <a:bodyPr/>
                    <a:lstStyle/>
                    <a:p>
                      <a:pPr marL="285750" marR="0" lvl="0" indent="-285750" algn="l" defTabSz="914400" rtl="0" eaLnBrk="1" fontAlgn="auto" latinLnBrk="0" hangingPunct="1">
                        <a:lnSpc>
                          <a:spcPct val="100000"/>
                        </a:lnSpc>
                        <a:spcBef>
                          <a:spcPts val="500"/>
                        </a:spcBef>
                        <a:spcAft>
                          <a:spcPts val="0"/>
                        </a:spcAft>
                        <a:buClr>
                          <a:srgbClr val="000000"/>
                        </a:buClr>
                        <a:buSzTx/>
                        <a:buFont typeface="Arial" panose="020B0604020202020204" pitchFamily="34" charset="0"/>
                        <a:buChar char="•"/>
                        <a:tabLst/>
                        <a:defRPr/>
                      </a:pPr>
                      <a:endParaRPr lang="en-US" sz="1800" dirty="0" smtClean="0">
                        <a:solidFill>
                          <a:schemeClr val="tx1"/>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a:spcBef>
                          <a:spcPts val="500"/>
                        </a:spcBef>
                      </a:pPr>
                      <a:r>
                        <a:rPr lang="en-US" sz="1800" b="1" dirty="0" smtClean="0">
                          <a:solidFill>
                            <a:schemeClr val="tx1"/>
                          </a:solidFill>
                        </a:rPr>
                        <a:t>On </a:t>
                      </a:r>
                      <a:r>
                        <a:rPr lang="en-US" sz="1800" b="1" dirty="0" err="1" smtClean="0">
                          <a:solidFill>
                            <a:schemeClr val="tx1"/>
                          </a:solidFill>
                        </a:rPr>
                        <a:t>Keviyus</a:t>
                      </a:r>
                      <a:r>
                        <a:rPr lang="en-US" sz="1800" b="1" dirty="0" smtClean="0">
                          <a:solidFill>
                            <a:schemeClr val="tx1"/>
                          </a:solidFill>
                        </a:rPr>
                        <a:t> page:</a:t>
                      </a: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68764761"/>
                  </a:ext>
                </a:extLst>
              </a:tr>
              <a:tr h="1157331">
                <a:tc>
                  <a:txBody>
                    <a:bodyPr/>
                    <a:lstStyle/>
                    <a:p>
                      <a:pPr marL="285750" indent="-285750">
                        <a:spcBef>
                          <a:spcPts val="500"/>
                        </a:spcBef>
                        <a:buFont typeface="Arial" panose="020B0604020202020204" pitchFamily="34" charset="0"/>
                        <a:buChar char="•"/>
                      </a:pPr>
                      <a:r>
                        <a:rPr lang="en-US" sz="1800" dirty="0" err="1" smtClean="0">
                          <a:solidFill>
                            <a:schemeClr val="tx1"/>
                          </a:solidFill>
                        </a:rPr>
                        <a:t>Parshas</a:t>
                      </a:r>
                      <a:r>
                        <a:rPr lang="en-US" sz="1800" dirty="0" smtClean="0">
                          <a:solidFill>
                            <a:schemeClr val="tx1"/>
                          </a:solidFill>
                        </a:rPr>
                        <a:t> </a:t>
                      </a:r>
                      <a:r>
                        <a:rPr lang="en-US" sz="1800" b="1" dirty="0" err="1" smtClean="0">
                          <a:solidFill>
                            <a:schemeClr val="tx1"/>
                          </a:solidFill>
                        </a:rPr>
                        <a:t>Nitzavim</a:t>
                      </a:r>
                      <a:r>
                        <a:rPr lang="en-US" sz="1800" dirty="0" smtClean="0">
                          <a:solidFill>
                            <a:schemeClr val="tx1"/>
                          </a:solidFill>
                        </a:rPr>
                        <a:t> is always right before Rosh Hashanah.</a:t>
                      </a:r>
                    </a:p>
                    <a:p>
                      <a:pPr marL="285750" indent="-285750">
                        <a:spcBef>
                          <a:spcPts val="500"/>
                        </a:spcBef>
                        <a:buFont typeface="Arial" panose="020B0604020202020204" pitchFamily="34" charset="0"/>
                        <a:buChar char="•"/>
                      </a:pPr>
                      <a:r>
                        <a:rPr lang="en-US" sz="1800" dirty="0" smtClean="0">
                          <a:solidFill>
                            <a:schemeClr val="tx1"/>
                          </a:solidFill>
                        </a:rPr>
                        <a:t>That leaves </a:t>
                      </a:r>
                      <a:r>
                        <a:rPr lang="en-US" sz="1800" dirty="0" err="1" smtClean="0">
                          <a:solidFill>
                            <a:schemeClr val="tx1"/>
                          </a:solidFill>
                        </a:rPr>
                        <a:t>Vayeilech</a:t>
                      </a:r>
                      <a:r>
                        <a:rPr lang="en-US" sz="1800" dirty="0" smtClean="0">
                          <a:solidFill>
                            <a:schemeClr val="tx1"/>
                          </a:solidFill>
                        </a:rPr>
                        <a:t> and </a:t>
                      </a:r>
                      <a:r>
                        <a:rPr lang="en-US" sz="1800" dirty="0" err="1" smtClean="0">
                          <a:solidFill>
                            <a:schemeClr val="tx1"/>
                          </a:solidFill>
                        </a:rPr>
                        <a:t>Ha’azinu</a:t>
                      </a:r>
                      <a:r>
                        <a:rPr lang="en-US" sz="1800" dirty="0" smtClean="0">
                          <a:solidFill>
                            <a:schemeClr val="tx1"/>
                          </a:solidFill>
                        </a:rPr>
                        <a:t>. </a:t>
                      </a:r>
                      <a:r>
                        <a:rPr lang="en-US" sz="1800" dirty="0" err="1" smtClean="0">
                          <a:solidFill>
                            <a:schemeClr val="tx1"/>
                          </a:solidFill>
                        </a:rPr>
                        <a:t>V’zos</a:t>
                      </a:r>
                      <a:r>
                        <a:rPr lang="en-US" sz="1800" dirty="0" smtClean="0">
                          <a:solidFill>
                            <a:schemeClr val="tx1"/>
                          </a:solidFill>
                        </a:rPr>
                        <a:t> </a:t>
                      </a:r>
                      <a:r>
                        <a:rPr lang="en-US" sz="1800" dirty="0" err="1" smtClean="0">
                          <a:solidFill>
                            <a:schemeClr val="tx1"/>
                          </a:solidFill>
                        </a:rPr>
                        <a:t>Habrocha</a:t>
                      </a:r>
                      <a:r>
                        <a:rPr lang="en-US" sz="1800" dirty="0" smtClean="0">
                          <a:solidFill>
                            <a:schemeClr val="tx1"/>
                          </a:solidFill>
                        </a:rPr>
                        <a:t> is on Simchas Torah, doesn’t count.</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285750" marR="0" lvl="0" indent="-285750" algn="l" defTabSz="914400" rtl="0" eaLnBrk="1" fontAlgn="auto" latinLnBrk="0" hangingPunct="1">
                        <a:lnSpc>
                          <a:spcPct val="100000"/>
                        </a:lnSpc>
                        <a:spcBef>
                          <a:spcPts val="500"/>
                        </a:spcBef>
                        <a:spcAft>
                          <a:spcPts val="0"/>
                        </a:spcAft>
                        <a:buClr>
                          <a:srgbClr val="000000"/>
                        </a:buClr>
                        <a:buSzTx/>
                        <a:buFont typeface="Arial" panose="020B0604020202020204" pitchFamily="34" charset="0"/>
                        <a:buChar char="•"/>
                        <a:tabLst/>
                        <a:defRPr/>
                      </a:pPr>
                      <a:r>
                        <a:rPr lang="en-US" sz="1800" dirty="0" smtClean="0">
                          <a:solidFill>
                            <a:schemeClr val="tx1"/>
                          </a:solidFill>
                        </a:rPr>
                        <a:t>From </a:t>
                      </a:r>
                      <a:r>
                        <a:rPr lang="en-US" sz="1800" dirty="0" err="1" smtClean="0">
                          <a:solidFill>
                            <a:schemeClr val="tx1"/>
                          </a:solidFill>
                        </a:rPr>
                        <a:t>Devarim</a:t>
                      </a:r>
                      <a:r>
                        <a:rPr lang="en-US" sz="1800" dirty="0" smtClean="0">
                          <a:solidFill>
                            <a:schemeClr val="tx1"/>
                          </a:solidFill>
                        </a:rPr>
                        <a:t> to </a:t>
                      </a:r>
                      <a:r>
                        <a:rPr lang="en-US" sz="1800" dirty="0" err="1" smtClean="0">
                          <a:solidFill>
                            <a:schemeClr val="tx1"/>
                          </a:solidFill>
                        </a:rPr>
                        <a:t>Nitzavim</a:t>
                      </a:r>
                      <a:r>
                        <a:rPr lang="en-US" sz="1800" dirty="0" smtClean="0">
                          <a:solidFill>
                            <a:schemeClr val="tx1"/>
                          </a:solidFill>
                        </a:rPr>
                        <a:t> is seven</a:t>
                      </a:r>
                      <a:r>
                        <a:rPr lang="en-US" sz="1800" baseline="0" dirty="0" smtClean="0">
                          <a:solidFill>
                            <a:schemeClr val="tx1"/>
                          </a:solidFill>
                        </a:rPr>
                        <a:t> </a:t>
                      </a:r>
                      <a:r>
                        <a:rPr lang="en-US" sz="1800" baseline="0" dirty="0" err="1" smtClean="0">
                          <a:solidFill>
                            <a:schemeClr val="tx1"/>
                          </a:solidFill>
                        </a:rPr>
                        <a:t>sidros</a:t>
                      </a:r>
                      <a:r>
                        <a:rPr lang="en-US" sz="1800" baseline="0" dirty="0" smtClean="0">
                          <a:solidFill>
                            <a:schemeClr val="tx1"/>
                          </a:solidFill>
                        </a:rPr>
                        <a:t>, in seven weeks, for all calendars</a:t>
                      </a:r>
                      <a:r>
                        <a:rPr lang="en-US" sz="1800" dirty="0" smtClean="0">
                          <a:solidFill>
                            <a:schemeClr val="tx1"/>
                          </a:solidFill>
                        </a:rPr>
                        <a:t>.</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645848642"/>
                  </a:ext>
                </a:extLst>
              </a:tr>
              <a:tr h="2408396">
                <a:tc>
                  <a:txBody>
                    <a:bodyPr/>
                    <a:lstStyle/>
                    <a:p>
                      <a:pPr marL="285750" indent="-285750">
                        <a:spcBef>
                          <a:spcPts val="500"/>
                        </a:spcBef>
                        <a:buFont typeface="Arial" panose="020B0604020202020204" pitchFamily="34" charset="0"/>
                        <a:buChar char="•"/>
                      </a:pPr>
                      <a:r>
                        <a:rPr lang="en-US" sz="1800" dirty="0" smtClean="0">
                          <a:solidFill>
                            <a:schemeClr val="tx1"/>
                          </a:solidFill>
                        </a:rPr>
                        <a:t>There is exactly 1 Shabbos between Rosh Hashanah and Yom Kippur.</a:t>
                      </a:r>
                    </a:p>
                    <a:p>
                      <a:pPr marL="285750" indent="-285750">
                        <a:spcBef>
                          <a:spcPts val="500"/>
                        </a:spcBef>
                        <a:buFont typeface="Arial" panose="020B0604020202020204" pitchFamily="34" charset="0"/>
                        <a:buChar char="•"/>
                      </a:pPr>
                      <a:r>
                        <a:rPr lang="en-US" sz="1800" dirty="0" smtClean="0">
                          <a:solidFill>
                            <a:schemeClr val="tx1"/>
                          </a:solidFill>
                        </a:rPr>
                        <a:t>If Rosh Hashanah falls on Monday or Tuesday,</a:t>
                      </a:r>
                      <a:r>
                        <a:rPr lang="en-US" sz="1800" baseline="0" dirty="0" smtClean="0">
                          <a:solidFill>
                            <a:schemeClr val="tx1"/>
                          </a:solidFill>
                        </a:rPr>
                        <a:t> </a:t>
                      </a:r>
                      <a:r>
                        <a:rPr lang="en-US" sz="1800" baseline="0" smtClean="0">
                          <a:solidFill>
                            <a:schemeClr val="tx1"/>
                          </a:solidFill>
                        </a:rPr>
                        <a:t>t</a:t>
                      </a:r>
                      <a:r>
                        <a:rPr lang="en-US" sz="1800" smtClean="0">
                          <a:solidFill>
                            <a:schemeClr val="tx1"/>
                          </a:solidFill>
                        </a:rPr>
                        <a:t>here is </a:t>
                      </a:r>
                      <a:r>
                        <a:rPr lang="en-US" sz="1800" i="1" smtClean="0">
                          <a:solidFill>
                            <a:schemeClr val="tx1"/>
                          </a:solidFill>
                        </a:rPr>
                        <a:t>another</a:t>
                      </a:r>
                      <a:r>
                        <a:rPr lang="en-US" sz="1800" smtClean="0">
                          <a:solidFill>
                            <a:schemeClr val="tx1"/>
                          </a:solidFill>
                        </a:rPr>
                        <a:t> </a:t>
                      </a:r>
                      <a:r>
                        <a:rPr lang="en-US" sz="1800" dirty="0" smtClean="0">
                          <a:solidFill>
                            <a:schemeClr val="tx1"/>
                          </a:solidFill>
                        </a:rPr>
                        <a:t>Shabbos between Yom Kippur and </a:t>
                      </a:r>
                      <a:r>
                        <a:rPr lang="en-US" sz="1800" dirty="0" err="1" smtClean="0">
                          <a:solidFill>
                            <a:schemeClr val="tx1"/>
                          </a:solidFill>
                        </a:rPr>
                        <a:t>Sukkos</a:t>
                      </a:r>
                      <a:r>
                        <a:rPr lang="en-US" sz="1800" baseline="0" dirty="0" smtClean="0">
                          <a:solidFill>
                            <a:schemeClr val="tx1"/>
                          </a:solidFill>
                        </a:rPr>
                        <a:t>. </a:t>
                      </a:r>
                      <a:r>
                        <a:rPr lang="en-US" sz="1800" dirty="0" smtClean="0">
                          <a:solidFill>
                            <a:schemeClr val="tx1"/>
                          </a:solidFill>
                        </a:rPr>
                        <a:t>If so, </a:t>
                      </a:r>
                      <a:r>
                        <a:rPr lang="en-US" sz="1800" dirty="0" err="1" smtClean="0">
                          <a:solidFill>
                            <a:schemeClr val="tx1"/>
                          </a:solidFill>
                        </a:rPr>
                        <a:t>Vayeilech</a:t>
                      </a:r>
                      <a:r>
                        <a:rPr lang="en-US" sz="1800" dirty="0" smtClean="0">
                          <a:solidFill>
                            <a:schemeClr val="tx1"/>
                          </a:solidFill>
                        </a:rPr>
                        <a:t> will be needed for Shabbos </a:t>
                      </a:r>
                      <a:r>
                        <a:rPr lang="en-US" sz="1800" dirty="0" err="1" smtClean="0">
                          <a:solidFill>
                            <a:schemeClr val="tx1"/>
                          </a:solidFill>
                        </a:rPr>
                        <a:t>Shuvah</a:t>
                      </a:r>
                      <a:r>
                        <a:rPr lang="en-US" sz="1800" dirty="0" smtClean="0">
                          <a:solidFill>
                            <a:schemeClr val="tx1"/>
                          </a:solidFill>
                        </a:rPr>
                        <a:t>, and </a:t>
                      </a:r>
                      <a:r>
                        <a:rPr lang="en-US" sz="1800" dirty="0" err="1" smtClean="0">
                          <a:solidFill>
                            <a:schemeClr val="tx1"/>
                          </a:solidFill>
                        </a:rPr>
                        <a:t>Ha’azinu</a:t>
                      </a:r>
                      <a:r>
                        <a:rPr lang="en-US" sz="1800" dirty="0" smtClean="0">
                          <a:solidFill>
                            <a:schemeClr val="tx1"/>
                          </a:solidFill>
                        </a:rPr>
                        <a:t> before </a:t>
                      </a:r>
                      <a:r>
                        <a:rPr lang="en-US" sz="1800" dirty="0" err="1" smtClean="0">
                          <a:solidFill>
                            <a:schemeClr val="tx1"/>
                          </a:solidFill>
                        </a:rPr>
                        <a:t>Sukkos</a:t>
                      </a:r>
                      <a:r>
                        <a:rPr lang="en-US" sz="1800" dirty="0" smtClean="0">
                          <a:solidFill>
                            <a:schemeClr val="tx1"/>
                          </a:solidFill>
                        </a:rPr>
                        <a:t>.</a:t>
                      </a:r>
                    </a:p>
                    <a:p>
                      <a:pPr marL="285750" indent="-285750">
                        <a:spcBef>
                          <a:spcPts val="500"/>
                        </a:spcBef>
                        <a:buFont typeface="Arial" panose="020B0604020202020204" pitchFamily="34" charset="0"/>
                        <a:buChar char="•"/>
                      </a:pPr>
                      <a:r>
                        <a:rPr lang="en-US" sz="1800" dirty="0" smtClean="0">
                          <a:solidFill>
                            <a:schemeClr val="tx1"/>
                          </a:solidFill>
                        </a:rPr>
                        <a:t>Otherwise, </a:t>
                      </a:r>
                      <a:r>
                        <a:rPr lang="en-US" sz="1800" dirty="0" err="1" smtClean="0">
                          <a:solidFill>
                            <a:schemeClr val="tx1"/>
                          </a:solidFill>
                        </a:rPr>
                        <a:t>Nitzavim-Vayeilech</a:t>
                      </a:r>
                      <a:r>
                        <a:rPr lang="en-US" sz="1800" dirty="0" smtClean="0">
                          <a:solidFill>
                            <a:schemeClr val="tx1"/>
                          </a:solidFill>
                        </a:rPr>
                        <a:t> is doubled.</a:t>
                      </a:r>
                    </a:p>
                  </a:txBody>
                  <a:tcPr>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285750" indent="-285750">
                        <a:spcBef>
                          <a:spcPts val="500"/>
                        </a:spcBef>
                        <a:buFont typeface="Arial" panose="020B0604020202020204" pitchFamily="34" charset="0"/>
                        <a:buChar char="•"/>
                      </a:pPr>
                      <a:r>
                        <a:rPr lang="en-US" sz="1800" dirty="0" smtClean="0">
                          <a:solidFill>
                            <a:schemeClr val="tx1"/>
                          </a:solidFill>
                        </a:rPr>
                        <a:t>When there’s a Shabbos between Yom Kippur and </a:t>
                      </a:r>
                      <a:r>
                        <a:rPr lang="en-US" sz="1800" dirty="0" err="1" smtClean="0">
                          <a:solidFill>
                            <a:schemeClr val="tx1"/>
                          </a:solidFill>
                        </a:rPr>
                        <a:t>Sukkos</a:t>
                      </a:r>
                      <a:r>
                        <a:rPr lang="en-US" sz="1800" dirty="0" smtClean="0">
                          <a:solidFill>
                            <a:schemeClr val="tx1"/>
                          </a:solidFill>
                        </a:rPr>
                        <a:t>, see (at</a:t>
                      </a:r>
                      <a:r>
                        <a:rPr lang="en-US" sz="1800" baseline="0" dirty="0" smtClean="0">
                          <a:solidFill>
                            <a:schemeClr val="tx1"/>
                          </a:solidFill>
                        </a:rPr>
                        <a:t> the </a:t>
                      </a:r>
                      <a:r>
                        <a:rPr lang="en-US" sz="1800" i="1" baseline="0" dirty="0" smtClean="0">
                          <a:solidFill>
                            <a:schemeClr val="tx1"/>
                          </a:solidFill>
                        </a:rPr>
                        <a:t>end</a:t>
                      </a:r>
                      <a:r>
                        <a:rPr lang="en-US" sz="1800" baseline="0" dirty="0" smtClean="0">
                          <a:solidFill>
                            <a:schemeClr val="tx1"/>
                          </a:solidFill>
                        </a:rPr>
                        <a:t> of the calendars) </a:t>
                      </a:r>
                      <a:r>
                        <a:rPr lang="en-US" sz="1800" dirty="0" smtClean="0">
                          <a:solidFill>
                            <a:schemeClr val="tx1"/>
                          </a:solidFill>
                        </a:rPr>
                        <a:t>how that adds an extra </a:t>
                      </a:r>
                      <a:r>
                        <a:rPr lang="en-US" sz="1800" dirty="0" err="1" smtClean="0">
                          <a:solidFill>
                            <a:schemeClr val="tx1"/>
                          </a:solidFill>
                        </a:rPr>
                        <a:t>parsha</a:t>
                      </a:r>
                      <a:r>
                        <a:rPr lang="en-US" sz="1800" dirty="0" smtClean="0">
                          <a:solidFill>
                            <a:schemeClr val="tx1"/>
                          </a:solidFill>
                        </a:rPr>
                        <a:t>.</a:t>
                      </a:r>
                    </a:p>
                    <a:p>
                      <a:pPr marL="285750" indent="-285750">
                        <a:spcBef>
                          <a:spcPts val="500"/>
                        </a:spcBef>
                        <a:buFont typeface="Arial" panose="020B0604020202020204" pitchFamily="34" charset="0"/>
                        <a:buChar char="•"/>
                      </a:pPr>
                      <a:r>
                        <a:rPr lang="en-US" sz="1800" dirty="0" smtClean="0">
                          <a:solidFill>
                            <a:schemeClr val="tx1"/>
                          </a:solidFill>
                        </a:rPr>
                        <a:t>Doesn’t matter if the year is </a:t>
                      </a:r>
                      <a:r>
                        <a:rPr lang="he-IL" sz="1800" dirty="0" smtClean="0">
                          <a:solidFill>
                            <a:schemeClr val="tx1"/>
                          </a:solidFill>
                        </a:rPr>
                        <a:t>פשוטה</a:t>
                      </a:r>
                      <a:r>
                        <a:rPr lang="en-US" sz="1800" dirty="0" smtClean="0">
                          <a:solidFill>
                            <a:schemeClr val="tx1"/>
                          </a:solidFill>
                        </a:rPr>
                        <a:t> or </a:t>
                      </a:r>
                      <a:r>
                        <a:rPr lang="he-IL" sz="1800" dirty="0" smtClean="0">
                          <a:solidFill>
                            <a:schemeClr val="tx1"/>
                          </a:solidFill>
                        </a:rPr>
                        <a:t>מעוברת</a:t>
                      </a:r>
                      <a:r>
                        <a:rPr lang="en-US" sz="1800" dirty="0" smtClean="0">
                          <a:solidFill>
                            <a:schemeClr val="tx1"/>
                          </a:solidFill>
                        </a:rPr>
                        <a:t>.</a:t>
                      </a:r>
                    </a:p>
                  </a:txBody>
                  <a:tcPr>
                    <a:lnL w="12700" cap="flat" cmpd="sng" algn="ctr">
                      <a:solidFill>
                        <a:schemeClr val="tx1"/>
                      </a:solid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969819490"/>
                  </a:ext>
                </a:extLst>
              </a:tr>
            </a:tbl>
          </a:graphicData>
        </a:graphic>
      </p:graphicFrame>
    </p:spTree>
    <p:extLst>
      <p:ext uri="{BB962C8B-B14F-4D97-AF65-F5344CB8AC3E}">
        <p14:creationId xmlns:p14="http://schemas.microsoft.com/office/powerpoint/2010/main" val="3553466342"/>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6) </a:t>
            </a:r>
            <a:r>
              <a:rPr lang="en-US" dirty="0" err="1"/>
              <a:t>Eretz</a:t>
            </a:r>
            <a:r>
              <a:rPr lang="en-US" dirty="0"/>
              <a:t> </a:t>
            </a:r>
            <a:r>
              <a:rPr lang="en-US" dirty="0" err="1" smtClean="0"/>
              <a:t>Yisroel</a:t>
            </a:r>
            <a:r>
              <a:rPr lang="en-US" dirty="0" smtClean="0"/>
              <a:t> and </a:t>
            </a:r>
            <a:r>
              <a:rPr lang="en-US" dirty="0" err="1" smtClean="0"/>
              <a:t>chutzah</a:t>
            </a:r>
            <a:r>
              <a:rPr lang="en-US" dirty="0" smtClean="0"/>
              <a:t> </a:t>
            </a:r>
            <a:r>
              <a:rPr lang="en-US" dirty="0" err="1" smtClean="0"/>
              <a:t>la’aretz</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3439203398"/>
              </p:ext>
            </p:extLst>
          </p:nvPr>
        </p:nvGraphicFramePr>
        <p:xfrm>
          <a:off x="555812" y="1017725"/>
          <a:ext cx="8086164" cy="3571240"/>
        </p:xfrm>
        <a:graphic>
          <a:graphicData uri="http://schemas.openxmlformats.org/drawingml/2006/table">
            <a:tbl>
              <a:tblPr>
                <a:tableStyleId>{073A0DAA-6AF3-43AB-8588-CEC1D06C72B9}</a:tableStyleId>
              </a:tblPr>
              <a:tblGrid>
                <a:gridCol w="4213412">
                  <a:extLst>
                    <a:ext uri="{9D8B030D-6E8A-4147-A177-3AD203B41FA5}">
                      <a16:colId xmlns:a16="http://schemas.microsoft.com/office/drawing/2014/main" val="1323424614"/>
                    </a:ext>
                  </a:extLst>
                </a:gridCol>
                <a:gridCol w="3872752">
                  <a:extLst>
                    <a:ext uri="{9D8B030D-6E8A-4147-A177-3AD203B41FA5}">
                      <a16:colId xmlns:a16="http://schemas.microsoft.com/office/drawing/2014/main" val="2779719984"/>
                    </a:ext>
                  </a:extLst>
                </a:gridCol>
              </a:tblGrid>
              <a:tr h="370840">
                <a:tc>
                  <a:txBody>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lang="en-US" sz="1800" dirty="0" smtClean="0">
                        <a:solidFill>
                          <a:schemeClr val="tx1"/>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r>
                        <a:rPr lang="en-US" sz="1800" b="1" dirty="0" smtClean="0">
                          <a:solidFill>
                            <a:schemeClr val="tx1"/>
                          </a:solidFill>
                        </a:rPr>
                        <a:t>On </a:t>
                      </a:r>
                      <a:r>
                        <a:rPr lang="en-US" sz="1800" b="1" dirty="0" err="1" smtClean="0">
                          <a:solidFill>
                            <a:schemeClr val="tx1"/>
                          </a:solidFill>
                        </a:rPr>
                        <a:t>Keviyus</a:t>
                      </a:r>
                      <a:r>
                        <a:rPr lang="en-US" sz="1800" b="1" dirty="0" smtClean="0">
                          <a:solidFill>
                            <a:schemeClr val="tx1"/>
                          </a:solidFill>
                        </a:rPr>
                        <a:t> page:</a:t>
                      </a: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68764761"/>
                  </a:ext>
                </a:extLst>
              </a:tr>
              <a:tr h="370840">
                <a:tc>
                  <a:txBody>
                    <a:bodyPr/>
                    <a:lstStyle/>
                    <a:p>
                      <a:pPr marL="285750" indent="-285750">
                        <a:buFont typeface="Arial" panose="020B0604020202020204" pitchFamily="34" charset="0"/>
                        <a:buChar char="•"/>
                      </a:pPr>
                      <a:r>
                        <a:rPr lang="en-US" sz="1800" dirty="0" smtClean="0">
                          <a:solidFill>
                            <a:schemeClr val="tx1"/>
                          </a:solidFill>
                        </a:rPr>
                        <a:t>Only two days can be a Yom Tov in </a:t>
                      </a:r>
                      <a:r>
                        <a:rPr lang="en-US" sz="1800" dirty="0" err="1" smtClean="0">
                          <a:solidFill>
                            <a:schemeClr val="tx1"/>
                          </a:solidFill>
                        </a:rPr>
                        <a:t>chutzah</a:t>
                      </a:r>
                      <a:r>
                        <a:rPr lang="en-US" sz="1800" dirty="0" smtClean="0">
                          <a:solidFill>
                            <a:schemeClr val="tx1"/>
                          </a:solidFill>
                        </a:rPr>
                        <a:t> </a:t>
                      </a:r>
                      <a:r>
                        <a:rPr lang="en-US" sz="1800" dirty="0" err="1" smtClean="0">
                          <a:solidFill>
                            <a:schemeClr val="tx1"/>
                          </a:solidFill>
                        </a:rPr>
                        <a:t>la’aretz</a:t>
                      </a:r>
                      <a:r>
                        <a:rPr lang="en-US" sz="1800" dirty="0" smtClean="0">
                          <a:solidFill>
                            <a:schemeClr val="tx1"/>
                          </a:solidFill>
                        </a:rPr>
                        <a:t> and </a:t>
                      </a:r>
                      <a:r>
                        <a:rPr lang="en-US" sz="1800" dirty="0" err="1" smtClean="0">
                          <a:solidFill>
                            <a:schemeClr val="tx1"/>
                          </a:solidFill>
                        </a:rPr>
                        <a:t>chol</a:t>
                      </a:r>
                      <a:r>
                        <a:rPr lang="en-US" sz="1800" dirty="0" smtClean="0">
                          <a:solidFill>
                            <a:schemeClr val="tx1"/>
                          </a:solidFill>
                        </a:rPr>
                        <a:t> in </a:t>
                      </a:r>
                      <a:r>
                        <a:rPr lang="en-US" sz="1800" dirty="0" err="1" smtClean="0">
                          <a:solidFill>
                            <a:schemeClr val="tx1"/>
                          </a:solidFill>
                        </a:rPr>
                        <a:t>Eretz</a:t>
                      </a:r>
                      <a:r>
                        <a:rPr lang="en-US" sz="1800" dirty="0" smtClean="0">
                          <a:solidFill>
                            <a:schemeClr val="tx1"/>
                          </a:solidFill>
                        </a:rPr>
                        <a:t> </a:t>
                      </a:r>
                      <a:r>
                        <a:rPr lang="en-US" sz="1800" dirty="0" err="1" smtClean="0">
                          <a:solidFill>
                            <a:schemeClr val="tx1"/>
                          </a:solidFill>
                        </a:rPr>
                        <a:t>Yisroel</a:t>
                      </a:r>
                      <a:r>
                        <a:rPr lang="en-US" sz="1800" dirty="0" smtClean="0">
                          <a:solidFill>
                            <a:schemeClr val="tx1"/>
                          </a:solidFill>
                        </a:rPr>
                        <a:t>: </a:t>
                      </a:r>
                      <a:r>
                        <a:rPr lang="en-US" sz="1800" dirty="0" err="1" smtClean="0">
                          <a:solidFill>
                            <a:schemeClr val="tx1"/>
                          </a:solidFill>
                        </a:rPr>
                        <a:t>Acharon</a:t>
                      </a:r>
                      <a:r>
                        <a:rPr lang="en-US" sz="1800" dirty="0" smtClean="0">
                          <a:solidFill>
                            <a:schemeClr val="tx1"/>
                          </a:solidFill>
                        </a:rPr>
                        <a:t> </a:t>
                      </a:r>
                      <a:r>
                        <a:rPr lang="en-US" sz="1800" dirty="0" err="1" smtClean="0">
                          <a:solidFill>
                            <a:schemeClr val="tx1"/>
                          </a:solidFill>
                        </a:rPr>
                        <a:t>shel</a:t>
                      </a:r>
                      <a:r>
                        <a:rPr lang="en-US" sz="1800" dirty="0" smtClean="0">
                          <a:solidFill>
                            <a:schemeClr val="tx1"/>
                          </a:solidFill>
                        </a:rPr>
                        <a:t> Pesach and the second day of Shavuos.</a:t>
                      </a:r>
                    </a:p>
                    <a:p>
                      <a:pPr marL="285750" indent="-285750">
                        <a:buFont typeface="Arial" panose="020B0604020202020204" pitchFamily="34" charset="0"/>
                        <a:buChar char="•"/>
                      </a:pPr>
                      <a:r>
                        <a:rPr lang="en-US" sz="1800" dirty="0" smtClean="0">
                          <a:solidFill>
                            <a:schemeClr val="tx1"/>
                          </a:solidFill>
                        </a:rPr>
                        <a:t>[</a:t>
                      </a:r>
                      <a:r>
                        <a:rPr lang="en-US" sz="1800" dirty="0" err="1" smtClean="0">
                          <a:solidFill>
                            <a:schemeClr val="tx1"/>
                          </a:solidFill>
                        </a:rPr>
                        <a:t>Chol</a:t>
                      </a:r>
                      <a:r>
                        <a:rPr lang="en-US" sz="1800" baseline="0" dirty="0" smtClean="0">
                          <a:solidFill>
                            <a:schemeClr val="tx1"/>
                          </a:solidFill>
                        </a:rPr>
                        <a:t> </a:t>
                      </a:r>
                      <a:r>
                        <a:rPr lang="en-US" sz="1800" baseline="0" dirty="0" err="1" smtClean="0">
                          <a:solidFill>
                            <a:schemeClr val="tx1"/>
                          </a:solidFill>
                        </a:rPr>
                        <a:t>Hamoed</a:t>
                      </a:r>
                      <a:r>
                        <a:rPr lang="en-US" sz="1800" baseline="0" dirty="0" smtClean="0">
                          <a:solidFill>
                            <a:schemeClr val="tx1"/>
                          </a:solidFill>
                        </a:rPr>
                        <a:t> </a:t>
                      </a:r>
                      <a:r>
                        <a:rPr lang="en-US" sz="1800" dirty="0" smtClean="0">
                          <a:solidFill>
                            <a:schemeClr val="tx1"/>
                          </a:solidFill>
                        </a:rPr>
                        <a:t>overrides the </a:t>
                      </a:r>
                      <a:r>
                        <a:rPr lang="en-US" sz="1800" dirty="0" err="1" smtClean="0">
                          <a:solidFill>
                            <a:schemeClr val="tx1"/>
                          </a:solidFill>
                        </a:rPr>
                        <a:t>leining</a:t>
                      </a:r>
                      <a:r>
                        <a:rPr lang="en-US" sz="1800" dirty="0" smtClean="0">
                          <a:solidFill>
                            <a:schemeClr val="tx1"/>
                          </a:solidFill>
                        </a:rPr>
                        <a:t> anyhow, and </a:t>
                      </a:r>
                      <a:r>
                        <a:rPr lang="en-US" sz="1800" dirty="0" err="1" smtClean="0">
                          <a:solidFill>
                            <a:schemeClr val="tx1"/>
                          </a:solidFill>
                        </a:rPr>
                        <a:t>Shemini</a:t>
                      </a:r>
                      <a:r>
                        <a:rPr lang="en-US" sz="1800" baseline="0" dirty="0" smtClean="0">
                          <a:solidFill>
                            <a:schemeClr val="tx1"/>
                          </a:solidFill>
                        </a:rPr>
                        <a:t> </a:t>
                      </a:r>
                      <a:r>
                        <a:rPr lang="en-US" sz="1800" baseline="0" dirty="0" err="1" smtClean="0">
                          <a:solidFill>
                            <a:schemeClr val="tx1"/>
                          </a:solidFill>
                        </a:rPr>
                        <a:t>Atzeres</a:t>
                      </a:r>
                      <a:r>
                        <a:rPr lang="en-US" sz="1800" baseline="0" dirty="0" smtClean="0">
                          <a:solidFill>
                            <a:schemeClr val="tx1"/>
                          </a:solidFill>
                        </a:rPr>
                        <a:t> </a:t>
                      </a:r>
                      <a:r>
                        <a:rPr lang="en-US" sz="1800" dirty="0" smtClean="0">
                          <a:solidFill>
                            <a:schemeClr val="tx1"/>
                          </a:solidFill>
                        </a:rPr>
                        <a:t>never falls on Friday.]</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285750" indent="-285750">
                        <a:buFont typeface="Arial" panose="020B0604020202020204" pitchFamily="34" charset="0"/>
                        <a:buChar char="•"/>
                      </a:pPr>
                      <a:r>
                        <a:rPr lang="en-US" sz="1800" dirty="0" smtClean="0">
                          <a:solidFill>
                            <a:schemeClr val="tx1"/>
                          </a:solidFill>
                        </a:rPr>
                        <a:t>For headers ending with </a:t>
                      </a:r>
                      <a:r>
                        <a:rPr lang="he-IL" sz="1800" dirty="0" smtClean="0">
                          <a:solidFill>
                            <a:schemeClr val="tx1"/>
                          </a:solidFill>
                        </a:rPr>
                        <a:t>ז</a:t>
                      </a:r>
                      <a:r>
                        <a:rPr lang="en-US" sz="1800" dirty="0" smtClean="0">
                          <a:solidFill>
                            <a:schemeClr val="tx1"/>
                          </a:solidFill>
                        </a:rPr>
                        <a:t>“__ (such as this year, </a:t>
                      </a:r>
                      <a:r>
                        <a:rPr lang="he-IL" sz="1800" dirty="0" smtClean="0">
                          <a:solidFill>
                            <a:schemeClr val="tx1"/>
                          </a:solidFill>
                        </a:rPr>
                        <a:t>בש"ז</a:t>
                      </a:r>
                      <a:r>
                        <a:rPr lang="en-US" sz="1800" dirty="0" smtClean="0">
                          <a:solidFill>
                            <a:schemeClr val="tx1"/>
                          </a:solidFill>
                        </a:rPr>
                        <a:t>) it starts with </a:t>
                      </a:r>
                      <a:r>
                        <a:rPr lang="en-US" sz="1800" dirty="0" err="1" smtClean="0">
                          <a:solidFill>
                            <a:schemeClr val="tx1"/>
                          </a:solidFill>
                        </a:rPr>
                        <a:t>Acharon</a:t>
                      </a:r>
                      <a:r>
                        <a:rPr lang="en-US" sz="1800" dirty="0" smtClean="0">
                          <a:solidFill>
                            <a:schemeClr val="tx1"/>
                          </a:solidFill>
                        </a:rPr>
                        <a:t> </a:t>
                      </a:r>
                      <a:r>
                        <a:rPr lang="en-US" sz="1800" dirty="0" err="1" smtClean="0">
                          <a:solidFill>
                            <a:schemeClr val="tx1"/>
                          </a:solidFill>
                        </a:rPr>
                        <a:t>shel</a:t>
                      </a:r>
                      <a:r>
                        <a:rPr lang="en-US" sz="1800" dirty="0" smtClean="0">
                          <a:solidFill>
                            <a:schemeClr val="tx1"/>
                          </a:solidFill>
                        </a:rPr>
                        <a:t> Pesach.</a:t>
                      </a:r>
                    </a:p>
                    <a:p>
                      <a:pPr marL="285750" lvl="3" indent="-285750">
                        <a:buFont typeface="Arial" panose="020B0604020202020204" pitchFamily="34" charset="0"/>
                        <a:buChar char="•"/>
                      </a:pPr>
                      <a:r>
                        <a:rPr lang="en-US" sz="1800" dirty="0" smtClean="0">
                          <a:solidFill>
                            <a:schemeClr val="tx1"/>
                          </a:solidFill>
                        </a:rPr>
                        <a:t>For headers ending with </a:t>
                      </a:r>
                      <a:r>
                        <a:rPr lang="he-IL" sz="1800" dirty="0" smtClean="0">
                          <a:solidFill>
                            <a:schemeClr val="tx1"/>
                          </a:solidFill>
                        </a:rPr>
                        <a:t>ה</a:t>
                      </a:r>
                      <a:r>
                        <a:rPr lang="en-US" sz="1800" dirty="0" smtClean="0">
                          <a:solidFill>
                            <a:schemeClr val="tx1"/>
                          </a:solidFill>
                        </a:rPr>
                        <a:t>“__ it starts with Shavuos.</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645848642"/>
                  </a:ext>
                </a:extLst>
              </a:tr>
              <a:tr h="370840">
                <a:tc>
                  <a:txBody>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sz="1800" dirty="0" smtClean="0">
                          <a:solidFill>
                            <a:schemeClr val="tx1"/>
                          </a:solidFill>
                        </a:rPr>
                        <a:t>When that happens, </a:t>
                      </a:r>
                      <a:r>
                        <a:rPr lang="en-US" sz="1800" dirty="0" err="1" smtClean="0">
                          <a:solidFill>
                            <a:schemeClr val="tx1"/>
                          </a:solidFill>
                        </a:rPr>
                        <a:t>Eretz</a:t>
                      </a:r>
                      <a:r>
                        <a:rPr lang="en-US" sz="1800" dirty="0" smtClean="0">
                          <a:solidFill>
                            <a:schemeClr val="tx1"/>
                          </a:solidFill>
                        </a:rPr>
                        <a:t> </a:t>
                      </a:r>
                      <a:r>
                        <a:rPr lang="en-US" sz="1800" dirty="0" err="1" smtClean="0">
                          <a:solidFill>
                            <a:schemeClr val="tx1"/>
                          </a:solidFill>
                        </a:rPr>
                        <a:t>Yisroel</a:t>
                      </a:r>
                      <a:r>
                        <a:rPr lang="en-US" sz="1800" dirty="0" smtClean="0">
                          <a:solidFill>
                            <a:schemeClr val="tx1"/>
                          </a:solidFill>
                        </a:rPr>
                        <a:t> is a week ahead of </a:t>
                      </a:r>
                      <a:r>
                        <a:rPr lang="en-US" sz="1800" dirty="0" err="1" smtClean="0">
                          <a:solidFill>
                            <a:schemeClr val="tx1"/>
                          </a:solidFill>
                        </a:rPr>
                        <a:t>chutzah</a:t>
                      </a:r>
                      <a:r>
                        <a:rPr lang="en-US" sz="1800" dirty="0" smtClean="0">
                          <a:solidFill>
                            <a:schemeClr val="tx1"/>
                          </a:solidFill>
                        </a:rPr>
                        <a:t> </a:t>
                      </a:r>
                      <a:r>
                        <a:rPr lang="en-US" sz="1800" dirty="0" err="1" smtClean="0">
                          <a:solidFill>
                            <a:schemeClr val="tx1"/>
                          </a:solidFill>
                        </a:rPr>
                        <a:t>la’aretz</a:t>
                      </a:r>
                      <a:r>
                        <a:rPr lang="en-US" sz="1800" dirty="0" smtClean="0">
                          <a:solidFill>
                            <a:schemeClr val="tx1"/>
                          </a:solidFill>
                        </a:rPr>
                        <a:t> till we get a double </a:t>
                      </a:r>
                      <a:r>
                        <a:rPr lang="en-US" sz="1800" dirty="0" err="1" smtClean="0">
                          <a:solidFill>
                            <a:schemeClr val="tx1"/>
                          </a:solidFill>
                        </a:rPr>
                        <a:t>parsha</a:t>
                      </a:r>
                      <a:r>
                        <a:rPr lang="en-US" sz="1800" dirty="0" smtClean="0">
                          <a:solidFill>
                            <a:schemeClr val="tx1"/>
                          </a:solidFill>
                        </a:rPr>
                        <a:t> in </a:t>
                      </a:r>
                      <a:r>
                        <a:rPr lang="en-US" sz="1800" dirty="0" err="1" smtClean="0">
                          <a:solidFill>
                            <a:schemeClr val="tx1"/>
                          </a:solidFill>
                        </a:rPr>
                        <a:t>chutzah</a:t>
                      </a:r>
                      <a:r>
                        <a:rPr lang="en-US" sz="1800" dirty="0" smtClean="0">
                          <a:solidFill>
                            <a:schemeClr val="tx1"/>
                          </a:solidFill>
                        </a:rPr>
                        <a:t> </a:t>
                      </a:r>
                      <a:r>
                        <a:rPr lang="en-US" sz="1800" dirty="0" err="1" smtClean="0">
                          <a:solidFill>
                            <a:schemeClr val="tx1"/>
                          </a:solidFill>
                        </a:rPr>
                        <a:t>la’aretz</a:t>
                      </a:r>
                      <a:r>
                        <a:rPr lang="en-US" sz="1800" dirty="0" smtClean="0">
                          <a:solidFill>
                            <a:schemeClr val="tx1"/>
                          </a:solidFill>
                        </a:rPr>
                        <a:t> and not in </a:t>
                      </a:r>
                      <a:r>
                        <a:rPr lang="en-US" sz="1800" dirty="0" err="1" smtClean="0">
                          <a:solidFill>
                            <a:schemeClr val="tx1"/>
                          </a:solidFill>
                        </a:rPr>
                        <a:t>Eretz</a:t>
                      </a:r>
                      <a:r>
                        <a:rPr lang="en-US" sz="1800" dirty="0" smtClean="0">
                          <a:solidFill>
                            <a:schemeClr val="tx1"/>
                          </a:solidFill>
                        </a:rPr>
                        <a:t> </a:t>
                      </a:r>
                      <a:r>
                        <a:rPr lang="en-US" sz="1800" dirty="0" err="1" smtClean="0">
                          <a:solidFill>
                            <a:schemeClr val="tx1"/>
                          </a:solidFill>
                        </a:rPr>
                        <a:t>Yisroel</a:t>
                      </a:r>
                      <a:r>
                        <a:rPr lang="en-US" sz="1800" dirty="0" smtClean="0">
                          <a:solidFill>
                            <a:schemeClr val="tx1"/>
                          </a:solidFill>
                        </a:rPr>
                        <a:t>.</a:t>
                      </a:r>
                    </a:p>
                  </a:txBody>
                  <a:tcPr>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285750" indent="-285750">
                        <a:buFont typeface="Arial" panose="020B0604020202020204" pitchFamily="34" charset="0"/>
                        <a:buChar char="•"/>
                      </a:pPr>
                      <a:r>
                        <a:rPr lang="en-US" sz="1800" dirty="0" smtClean="0">
                          <a:solidFill>
                            <a:schemeClr val="tx1"/>
                          </a:solidFill>
                        </a:rPr>
                        <a:t>Follow the </a:t>
                      </a:r>
                      <a:r>
                        <a:rPr lang="en-US" sz="1800" dirty="0" err="1" smtClean="0">
                          <a:solidFill>
                            <a:schemeClr val="tx1"/>
                          </a:solidFill>
                        </a:rPr>
                        <a:t>sidros</a:t>
                      </a:r>
                      <a:r>
                        <a:rPr lang="en-US" sz="1800" dirty="0" smtClean="0">
                          <a:solidFill>
                            <a:schemeClr val="tx1"/>
                          </a:solidFill>
                        </a:rPr>
                        <a:t> till they rejoin.</a:t>
                      </a:r>
                    </a:p>
                    <a:p>
                      <a:pPr marL="285750" indent="-285750">
                        <a:buFont typeface="Arial" panose="020B0604020202020204" pitchFamily="34" charset="0"/>
                        <a:buChar char="•"/>
                      </a:pPr>
                      <a:r>
                        <a:rPr lang="en-US" sz="1800" dirty="0" smtClean="0">
                          <a:solidFill>
                            <a:schemeClr val="tx1"/>
                          </a:solidFill>
                        </a:rPr>
                        <a:t>They don’t always rejoin first chance they get.</a:t>
                      </a:r>
                    </a:p>
                  </a:txBody>
                  <a:tcPr>
                    <a:lnL w="12700" cap="flat" cmpd="sng" algn="ctr">
                      <a:solidFill>
                        <a:schemeClr val="tx1"/>
                      </a:solid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969819490"/>
                  </a:ext>
                </a:extLst>
              </a:tr>
            </a:tbl>
          </a:graphicData>
        </a:graphic>
      </p:graphicFrame>
    </p:spTree>
    <p:extLst>
      <p:ext uri="{BB962C8B-B14F-4D97-AF65-F5344CB8AC3E}">
        <p14:creationId xmlns:p14="http://schemas.microsoft.com/office/powerpoint/2010/main" val="1751167737"/>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Contents</a:t>
            </a:r>
            <a:endParaRPr/>
          </a:p>
        </p:txBody>
      </p:sp>
      <p:sp>
        <p:nvSpPr>
          <p:cNvPr id="61" name="Google Shape;61;p1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1200"/>
              </a:spcBef>
              <a:spcAft>
                <a:spcPts val="0"/>
              </a:spcAft>
              <a:buClr>
                <a:srgbClr val="000000"/>
              </a:buClr>
              <a:buSzPts val="1800"/>
              <a:buAutoNum type="alphaUcPeriod"/>
            </a:pPr>
            <a:r>
              <a:rPr lang="en" dirty="0" smtClean="0">
                <a:solidFill>
                  <a:srgbClr val="000000"/>
                </a:solidFill>
              </a:rPr>
              <a:t>Introduction and overview</a:t>
            </a:r>
            <a:endParaRPr dirty="0" smtClean="0">
              <a:solidFill>
                <a:srgbClr val="000000"/>
              </a:solidFill>
            </a:endParaRPr>
          </a:p>
          <a:p>
            <a:pPr marL="457200" lvl="0" indent="-342900" algn="l" rtl="0">
              <a:spcBef>
                <a:spcPts val="1200"/>
              </a:spcBef>
              <a:spcAft>
                <a:spcPts val="0"/>
              </a:spcAft>
              <a:buClr>
                <a:srgbClr val="000000"/>
              </a:buClr>
              <a:buSzPts val="1800"/>
              <a:buAutoNum type="alphaUcPeriod"/>
            </a:pPr>
            <a:r>
              <a:rPr lang="en" dirty="0" smtClean="0">
                <a:solidFill>
                  <a:srgbClr val="000000"/>
                </a:solidFill>
              </a:rPr>
              <a:t>Choosing the calendar</a:t>
            </a:r>
          </a:p>
          <a:p>
            <a:pPr marL="457200" lvl="0" indent="-342900" algn="l" rtl="0">
              <a:spcBef>
                <a:spcPts val="1200"/>
              </a:spcBef>
              <a:spcAft>
                <a:spcPts val="0"/>
              </a:spcAft>
              <a:buClr>
                <a:srgbClr val="000000"/>
              </a:buClr>
              <a:buSzPts val="1800"/>
              <a:buAutoNum type="alphaUcPeriod"/>
            </a:pPr>
            <a:r>
              <a:rPr lang="en" dirty="0" smtClean="0">
                <a:solidFill>
                  <a:srgbClr val="000000"/>
                </a:solidFill>
              </a:rPr>
              <a:t>Yomim Tovim and Sidros</a:t>
            </a:r>
            <a:endParaRPr dirty="0">
              <a:solidFill>
                <a:srgbClr val="000000"/>
              </a:solidFill>
            </a:endParaRPr>
          </a:p>
          <a:p>
            <a:pPr>
              <a:spcBef>
                <a:spcPts val="1200"/>
              </a:spcBef>
              <a:buClr>
                <a:srgbClr val="000000"/>
              </a:buClr>
              <a:buFont typeface="Arial"/>
              <a:buAutoNum type="alphaUcPeriod"/>
            </a:pPr>
            <a:r>
              <a:rPr lang="en-US" dirty="0">
                <a:solidFill>
                  <a:schemeClr val="tx1"/>
                </a:solidFill>
              </a:rPr>
              <a:t>Conclusion</a:t>
            </a:r>
          </a:p>
          <a:p>
            <a:pPr marL="939800" lvl="1" indent="-342900">
              <a:spcBef>
                <a:spcPts val="1200"/>
              </a:spcBef>
              <a:buClr>
                <a:srgbClr val="000000"/>
              </a:buClr>
              <a:buSzPct val="100000"/>
              <a:buFont typeface="+mj-lt"/>
              <a:buAutoNum type="arabicParenR"/>
            </a:pPr>
            <a:r>
              <a:rPr lang="en-US" sz="1800" dirty="0">
                <a:solidFill>
                  <a:schemeClr val="tx1"/>
                </a:solidFill>
              </a:rPr>
              <a:t>The civil calendar</a:t>
            </a:r>
            <a:endParaRPr lang="en-US" sz="1800" dirty="0" smtClean="0">
              <a:solidFill>
                <a:schemeClr val="tx1"/>
              </a:solidFill>
              <a:highlight>
                <a:srgbClr val="FFFF00"/>
              </a:highlight>
            </a:endParaRPr>
          </a:p>
          <a:p>
            <a:pPr marL="939800" lvl="1" indent="-342900">
              <a:spcBef>
                <a:spcPts val="1200"/>
              </a:spcBef>
              <a:buClr>
                <a:srgbClr val="000000"/>
              </a:buClr>
              <a:buSzPct val="100000"/>
              <a:buFont typeface="+mj-lt"/>
              <a:buAutoNum type="arabicParenR"/>
            </a:pPr>
            <a:r>
              <a:rPr lang="en" sz="1800" dirty="0" smtClean="0">
                <a:solidFill>
                  <a:srgbClr val="000000"/>
                </a:solidFill>
              </a:rPr>
              <a:t>Acknowledgements</a:t>
            </a:r>
            <a:endParaRPr lang="en-US" sz="1800" dirty="0" smtClean="0">
              <a:solidFill>
                <a:srgbClr val="000000"/>
              </a:solidFill>
              <a:highlight>
                <a:srgbClr val="FFFF00"/>
              </a:highlight>
            </a:endParaRPr>
          </a:p>
        </p:txBody>
      </p:sp>
    </p:spTree>
    <p:extLst>
      <p:ext uri="{BB962C8B-B14F-4D97-AF65-F5344CB8AC3E}">
        <p14:creationId xmlns:p14="http://schemas.microsoft.com/office/powerpoint/2010/main" val="3338249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mph" presetSubtype="0" nodeType="clickEffect">
                                  <p:stCondLst>
                                    <p:cond delay="0"/>
                                  </p:stCondLst>
                                  <p:endCondLst>
                                    <p:cond evt="onNext" delay="0">
                                      <p:tgtEl>
                                        <p:sldTgt/>
                                      </p:tgtEl>
                                    </p:cond>
                                  </p:endCondLst>
                                  <p:childTnLst>
                                    <p:set>
                                      <p:cBhvr override="childStyle">
                                        <p:cTn id="6" dur="indefinite"/>
                                        <p:tgtEl>
                                          <p:spTgt spid="61">
                                            <p:txEl>
                                              <p:pRg st="3" end="3"/>
                                            </p:txEl>
                                          </p:spTgt>
                                        </p:tgtEl>
                                        <p:attrNameLst>
                                          <p:attrName>style.fontWeight</p:attrName>
                                        </p:attrNameLst>
                                      </p:cBhvr>
                                      <p:to>
                                        <p:strVal val="bold"/>
                                      </p:to>
                                    </p:set>
                                  </p:childTnLst>
                                </p:cTn>
                              </p:par>
                              <p:par>
                                <p:cTn id="7" presetID="15" presetClass="emph" presetSubtype="0" nodeType="withEffect">
                                  <p:stCondLst>
                                    <p:cond delay="0"/>
                                  </p:stCondLst>
                                  <p:endCondLst>
                                    <p:cond evt="onNext" delay="0">
                                      <p:tgtEl>
                                        <p:sldTgt/>
                                      </p:tgtEl>
                                    </p:cond>
                                  </p:endCondLst>
                                  <p:childTnLst>
                                    <p:set>
                                      <p:cBhvr override="childStyle">
                                        <p:cTn id="8" dur="indefinite"/>
                                        <p:tgtEl>
                                          <p:spTgt spid="61">
                                            <p:txEl>
                                              <p:pRg st="4" end="4"/>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civil calendar</a:t>
            </a:r>
            <a:endParaRPr lang="en-US" dirty="0"/>
          </a:p>
        </p:txBody>
      </p:sp>
      <p:sp>
        <p:nvSpPr>
          <p:cNvPr id="3" name="Text Placeholder 2"/>
          <p:cNvSpPr>
            <a:spLocks noGrp="1"/>
          </p:cNvSpPr>
          <p:nvPr>
            <p:ph type="body" idx="1"/>
          </p:nvPr>
        </p:nvSpPr>
        <p:spPr/>
        <p:txBody>
          <a:bodyPr/>
          <a:lstStyle/>
          <a:p>
            <a:pPr>
              <a:spcBef>
                <a:spcPts val="600"/>
              </a:spcBef>
            </a:pPr>
            <a:r>
              <a:rPr lang="en-US" dirty="0" smtClean="0">
                <a:solidFill>
                  <a:schemeClr val="tx1"/>
                </a:solidFill>
              </a:rPr>
              <a:t>One step remains – matching our Hebrew calendar with the civil (English) calendar.</a:t>
            </a:r>
          </a:p>
          <a:p>
            <a:pPr>
              <a:spcBef>
                <a:spcPts val="600"/>
              </a:spcBef>
            </a:pPr>
            <a:r>
              <a:rPr lang="en-US" dirty="0" smtClean="0">
                <a:solidFill>
                  <a:schemeClr val="tx1"/>
                </a:solidFill>
              </a:rPr>
              <a:t>We aren’t going to go through it in detail.</a:t>
            </a:r>
          </a:p>
          <a:p>
            <a:pPr>
              <a:spcBef>
                <a:spcPts val="600"/>
              </a:spcBef>
            </a:pPr>
            <a:r>
              <a:rPr lang="en-US" dirty="0" smtClean="0">
                <a:solidFill>
                  <a:schemeClr val="tx1"/>
                </a:solidFill>
              </a:rPr>
              <a:t>The </a:t>
            </a:r>
            <a:r>
              <a:rPr lang="en-US" dirty="0" err="1" smtClean="0">
                <a:solidFill>
                  <a:schemeClr val="tx1"/>
                </a:solidFill>
              </a:rPr>
              <a:t>Rishonim</a:t>
            </a:r>
            <a:r>
              <a:rPr lang="en-US" dirty="0" smtClean="0">
                <a:solidFill>
                  <a:schemeClr val="tx1"/>
                </a:solidFill>
              </a:rPr>
              <a:t> (</a:t>
            </a:r>
            <a:r>
              <a:rPr lang="en-US" dirty="0" err="1" smtClean="0">
                <a:solidFill>
                  <a:schemeClr val="tx1"/>
                </a:solidFill>
              </a:rPr>
              <a:t>Rambam</a:t>
            </a:r>
            <a:r>
              <a:rPr lang="en-US" dirty="0" smtClean="0">
                <a:solidFill>
                  <a:schemeClr val="tx1"/>
                </a:solidFill>
              </a:rPr>
              <a:t>, Tur, etc.) did not bother with this at all.</a:t>
            </a:r>
          </a:p>
          <a:p>
            <a:pPr>
              <a:spcBef>
                <a:spcPts val="600"/>
              </a:spcBef>
            </a:pPr>
            <a:r>
              <a:rPr lang="en-US" dirty="0" smtClean="0">
                <a:solidFill>
                  <a:schemeClr val="tx1"/>
                </a:solidFill>
              </a:rPr>
              <a:t>It has become important in the last few centuries, as our connection with the non-Jewish society has grown, especially if we use the non-Jewish calendar for everyday living.</a:t>
            </a:r>
          </a:p>
          <a:p>
            <a:pPr>
              <a:spcBef>
                <a:spcPts val="600"/>
              </a:spcBef>
            </a:pPr>
            <a:r>
              <a:rPr lang="en-US" dirty="0" smtClean="0">
                <a:solidFill>
                  <a:schemeClr val="tx1"/>
                </a:solidFill>
              </a:rPr>
              <a:t>Easiest way is to keep track from last year!</a:t>
            </a:r>
          </a:p>
        </p:txBody>
      </p:sp>
    </p:spTree>
    <p:extLst>
      <p:ext uri="{BB962C8B-B14F-4D97-AF65-F5344CB8AC3E}">
        <p14:creationId xmlns:p14="http://schemas.microsoft.com/office/powerpoint/2010/main" val="2407892103"/>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civil calendar, cont.</a:t>
            </a:r>
            <a:endParaRPr lang="en-US" dirty="0"/>
          </a:p>
        </p:txBody>
      </p:sp>
      <p:sp>
        <p:nvSpPr>
          <p:cNvPr id="3" name="Text Placeholder 2"/>
          <p:cNvSpPr>
            <a:spLocks noGrp="1"/>
          </p:cNvSpPr>
          <p:nvPr>
            <p:ph type="body" idx="1"/>
          </p:nvPr>
        </p:nvSpPr>
        <p:spPr>
          <a:xfrm>
            <a:off x="311700" y="1152474"/>
            <a:ext cx="8520600" cy="3679501"/>
          </a:xfrm>
        </p:spPr>
        <p:txBody>
          <a:bodyPr/>
          <a:lstStyle/>
          <a:p>
            <a:pPr>
              <a:spcBef>
                <a:spcPts val="600"/>
              </a:spcBef>
            </a:pPr>
            <a:r>
              <a:rPr lang="en-US" dirty="0" smtClean="0">
                <a:solidFill>
                  <a:schemeClr val="tx1"/>
                </a:solidFill>
              </a:rPr>
              <a:t>The </a:t>
            </a:r>
            <a:r>
              <a:rPr lang="en-US" dirty="0" err="1" smtClean="0">
                <a:solidFill>
                  <a:schemeClr val="tx1"/>
                </a:solidFill>
              </a:rPr>
              <a:t>Rishonim</a:t>
            </a:r>
            <a:r>
              <a:rPr lang="en-US" dirty="0" smtClean="0">
                <a:solidFill>
                  <a:schemeClr val="tx1"/>
                </a:solidFill>
              </a:rPr>
              <a:t> did explain a related task: when to start saying</a:t>
            </a:r>
            <a:r>
              <a:rPr lang="en-US" dirty="0">
                <a:solidFill>
                  <a:schemeClr val="tx1"/>
                </a:solidFill>
              </a:rPr>
              <a:t> </a:t>
            </a:r>
            <a:r>
              <a:rPr lang="he-IL" dirty="0" smtClean="0">
                <a:solidFill>
                  <a:schemeClr val="tx1"/>
                </a:solidFill>
              </a:rPr>
              <a:t>ותן טל ומטר</a:t>
            </a:r>
            <a:r>
              <a:rPr lang="en-US" dirty="0" smtClean="0">
                <a:solidFill>
                  <a:schemeClr val="tx1"/>
                </a:solidFill>
              </a:rPr>
              <a:t> in </a:t>
            </a:r>
            <a:r>
              <a:rPr lang="he-IL" dirty="0" smtClean="0">
                <a:solidFill>
                  <a:schemeClr val="tx1"/>
                </a:solidFill>
              </a:rPr>
              <a:t>חו"ל</a:t>
            </a:r>
            <a:r>
              <a:rPr lang="en-US" dirty="0">
                <a:solidFill>
                  <a:schemeClr val="tx1"/>
                </a:solidFill>
              </a:rPr>
              <a:t>,</a:t>
            </a:r>
            <a:r>
              <a:rPr lang="en-US" dirty="0" smtClean="0">
                <a:solidFill>
                  <a:schemeClr val="tx1"/>
                </a:solidFill>
              </a:rPr>
              <a:t> 60 days after the autumnal (fall) equinox – a </a:t>
            </a:r>
            <a:r>
              <a:rPr lang="en-US" i="1" dirty="0" smtClean="0">
                <a:solidFill>
                  <a:schemeClr val="tx1"/>
                </a:solidFill>
              </a:rPr>
              <a:t>solar</a:t>
            </a:r>
            <a:r>
              <a:rPr lang="en-US" dirty="0" smtClean="0">
                <a:solidFill>
                  <a:schemeClr val="tx1"/>
                </a:solidFill>
              </a:rPr>
              <a:t> date.</a:t>
            </a:r>
          </a:p>
          <a:p>
            <a:pPr>
              <a:spcBef>
                <a:spcPts val="600"/>
              </a:spcBef>
            </a:pPr>
            <a:r>
              <a:rPr lang="en-US" dirty="0" smtClean="0">
                <a:solidFill>
                  <a:schemeClr val="tx1"/>
                </a:solidFill>
              </a:rPr>
              <a:t>The calculation [“</a:t>
            </a:r>
            <a:r>
              <a:rPr lang="he-IL" dirty="0" smtClean="0">
                <a:solidFill>
                  <a:schemeClr val="tx1"/>
                </a:solidFill>
              </a:rPr>
              <a:t>תקופת שמואל</a:t>
            </a:r>
            <a:r>
              <a:rPr lang="en-US" dirty="0" smtClean="0">
                <a:solidFill>
                  <a:schemeClr val="tx1"/>
                </a:solidFill>
              </a:rPr>
              <a:t>”] corresponds to the Julian</a:t>
            </a:r>
            <a:r>
              <a:rPr lang="en-US" i="1" dirty="0" smtClean="0">
                <a:solidFill>
                  <a:schemeClr val="tx1"/>
                </a:solidFill>
              </a:rPr>
              <a:t> </a:t>
            </a:r>
            <a:r>
              <a:rPr lang="en-US" dirty="0" smtClean="0">
                <a:solidFill>
                  <a:schemeClr val="tx1"/>
                </a:solidFill>
              </a:rPr>
              <a:t>calendar, where a year is exactly 365.25 days – a civil leap year (on Feb. 29) every four years.</a:t>
            </a:r>
          </a:p>
          <a:p>
            <a:pPr>
              <a:spcBef>
                <a:spcPts val="600"/>
              </a:spcBef>
            </a:pPr>
            <a:r>
              <a:rPr lang="en-US" dirty="0" smtClean="0">
                <a:solidFill>
                  <a:schemeClr val="tx1"/>
                </a:solidFill>
              </a:rPr>
              <a:t>That was replaced in 1582 by today’s </a:t>
            </a:r>
            <a:r>
              <a:rPr lang="en-US" i="1" dirty="0" smtClean="0">
                <a:solidFill>
                  <a:schemeClr val="tx1"/>
                </a:solidFill>
              </a:rPr>
              <a:t>Gregorian</a:t>
            </a:r>
            <a:r>
              <a:rPr lang="en-US" dirty="0" smtClean="0">
                <a:solidFill>
                  <a:schemeClr val="tx1"/>
                </a:solidFill>
              </a:rPr>
              <a:t> calendar, which has a more complex rule for leap years. They also did a one-time 11-day adjustment to get back in synch with the sun.</a:t>
            </a:r>
          </a:p>
          <a:p>
            <a:pPr>
              <a:spcBef>
                <a:spcPts val="600"/>
              </a:spcBef>
            </a:pPr>
            <a:r>
              <a:rPr lang="en-US" dirty="0" smtClean="0">
                <a:solidFill>
                  <a:schemeClr val="tx1"/>
                </a:solidFill>
              </a:rPr>
              <a:t>You currently end up with Dec. 4</a:t>
            </a:r>
            <a:r>
              <a:rPr lang="en-US" baseline="30000" dirty="0" smtClean="0">
                <a:solidFill>
                  <a:schemeClr val="tx1"/>
                </a:solidFill>
              </a:rPr>
              <a:t>th</a:t>
            </a:r>
            <a:r>
              <a:rPr lang="en-US" dirty="0" smtClean="0">
                <a:solidFill>
                  <a:schemeClr val="tx1"/>
                </a:solidFill>
              </a:rPr>
              <a:t> (or 5</a:t>
            </a:r>
            <a:r>
              <a:rPr lang="en-US" baseline="30000" dirty="0" smtClean="0">
                <a:solidFill>
                  <a:schemeClr val="tx1"/>
                </a:solidFill>
              </a:rPr>
              <a:t>th</a:t>
            </a:r>
            <a:r>
              <a:rPr lang="en-US" dirty="0" smtClean="0">
                <a:solidFill>
                  <a:schemeClr val="tx1"/>
                </a:solidFill>
              </a:rPr>
              <a:t> in a civil leap year like 2020).</a:t>
            </a:r>
          </a:p>
          <a:p>
            <a:pPr>
              <a:spcBef>
                <a:spcPts val="600"/>
              </a:spcBef>
            </a:pPr>
            <a:r>
              <a:rPr lang="en-US" dirty="0" smtClean="0">
                <a:solidFill>
                  <a:schemeClr val="tx1"/>
                </a:solidFill>
              </a:rPr>
              <a:t>Once that date is calculated, you can find all other corresponding civil dates. For example, Dec. 5 is the 339</a:t>
            </a:r>
            <a:r>
              <a:rPr lang="en-US" baseline="30000" dirty="0" smtClean="0">
                <a:solidFill>
                  <a:schemeClr val="tx1"/>
                </a:solidFill>
              </a:rPr>
              <a:t>th</a:t>
            </a:r>
            <a:r>
              <a:rPr lang="en-US" dirty="0" smtClean="0">
                <a:solidFill>
                  <a:schemeClr val="tx1"/>
                </a:solidFill>
              </a:rPr>
              <a:t> day of the solar year, 338 days from Jan. 1.</a:t>
            </a:r>
          </a:p>
          <a:p>
            <a:pPr>
              <a:spcBef>
                <a:spcPts val="600"/>
              </a:spcBef>
            </a:pPr>
            <a:endParaRPr lang="en-US" dirty="0">
              <a:solidFill>
                <a:schemeClr val="tx1"/>
              </a:solidFill>
            </a:endParaRPr>
          </a:p>
        </p:txBody>
      </p:sp>
    </p:spTree>
    <p:extLst>
      <p:ext uri="{BB962C8B-B14F-4D97-AF65-F5344CB8AC3E}">
        <p14:creationId xmlns:p14="http://schemas.microsoft.com/office/powerpoint/2010/main" val="1656458427"/>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 Conclusion</a:t>
            </a:r>
            <a:endParaRPr lang="en-US" dirty="0"/>
          </a:p>
        </p:txBody>
      </p:sp>
      <p:sp>
        <p:nvSpPr>
          <p:cNvPr id="3" name="Text Placeholder 2"/>
          <p:cNvSpPr>
            <a:spLocks noGrp="1"/>
          </p:cNvSpPr>
          <p:nvPr>
            <p:ph type="body" idx="1"/>
          </p:nvPr>
        </p:nvSpPr>
        <p:spPr/>
        <p:txBody>
          <a:bodyPr/>
          <a:lstStyle/>
          <a:p>
            <a:pPr>
              <a:spcBef>
                <a:spcPts val="600"/>
              </a:spcBef>
            </a:pPr>
            <a:r>
              <a:rPr lang="en-US" dirty="0" smtClean="0">
                <a:solidFill>
                  <a:schemeClr val="tx1"/>
                </a:solidFill>
              </a:rPr>
              <a:t>This year’s calendar is complete. Do it again next year!</a:t>
            </a:r>
          </a:p>
          <a:p>
            <a:pPr>
              <a:spcBef>
                <a:spcPts val="600"/>
              </a:spcBef>
            </a:pPr>
            <a:r>
              <a:rPr lang="en-US" dirty="0" smtClean="0">
                <a:solidFill>
                  <a:schemeClr val="tx1"/>
                </a:solidFill>
              </a:rPr>
              <a:t>Thanks for watching!</a:t>
            </a:r>
            <a:endParaRPr lang="en-US" dirty="0">
              <a:solidFill>
                <a:schemeClr val="tx1"/>
              </a:solidFill>
            </a:endParaRPr>
          </a:p>
        </p:txBody>
      </p:sp>
    </p:spTree>
    <p:extLst>
      <p:ext uri="{BB962C8B-B14F-4D97-AF65-F5344CB8AC3E}">
        <p14:creationId xmlns:p14="http://schemas.microsoft.com/office/powerpoint/2010/main" val="378855069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Overview, cont. – choose a calendar</a:t>
            </a:r>
            <a:endParaRPr lang="en-US" dirty="0"/>
          </a:p>
        </p:txBody>
      </p:sp>
      <p:sp>
        <p:nvSpPr>
          <p:cNvPr id="3" name="Text Placeholder 2"/>
          <p:cNvSpPr>
            <a:spLocks noGrp="1"/>
          </p:cNvSpPr>
          <p:nvPr>
            <p:ph type="body" idx="1"/>
          </p:nvPr>
        </p:nvSpPr>
        <p:spPr/>
        <p:txBody>
          <a:bodyPr/>
          <a:lstStyle/>
          <a:p>
            <a:pPr marL="114300" indent="0">
              <a:spcBef>
                <a:spcPts val="600"/>
              </a:spcBef>
              <a:buNone/>
            </a:pPr>
            <a:r>
              <a:rPr lang="en-US" b="1" dirty="0" smtClean="0">
                <a:solidFill>
                  <a:schemeClr val="tx1"/>
                </a:solidFill>
              </a:rPr>
              <a:t>1) Decide if this is a regular year (</a:t>
            </a:r>
            <a:r>
              <a:rPr lang="he-IL" b="1" dirty="0" smtClean="0">
                <a:solidFill>
                  <a:schemeClr val="tx1"/>
                </a:solidFill>
              </a:rPr>
              <a:t>פשוטה</a:t>
            </a:r>
            <a:r>
              <a:rPr lang="en-US" b="1" dirty="0" smtClean="0">
                <a:solidFill>
                  <a:schemeClr val="tx1"/>
                </a:solidFill>
              </a:rPr>
              <a:t>) or leap year (</a:t>
            </a:r>
            <a:r>
              <a:rPr lang="he-IL" b="1" dirty="0" smtClean="0">
                <a:solidFill>
                  <a:schemeClr val="tx1"/>
                </a:solidFill>
              </a:rPr>
              <a:t>מעוברת</a:t>
            </a:r>
            <a:r>
              <a:rPr lang="en-US" b="1" dirty="0" smtClean="0">
                <a:solidFill>
                  <a:schemeClr val="tx1"/>
                </a:solidFill>
              </a:rPr>
              <a:t>).</a:t>
            </a:r>
          </a:p>
          <a:p>
            <a:pPr>
              <a:spcBef>
                <a:spcPts val="600"/>
              </a:spcBef>
            </a:pPr>
            <a:r>
              <a:rPr lang="en-US" dirty="0" smtClean="0">
                <a:solidFill>
                  <a:schemeClr val="tx1"/>
                </a:solidFill>
              </a:rPr>
              <a:t>The Torah requires the months to track the cycles of the moon.</a:t>
            </a:r>
          </a:p>
          <a:p>
            <a:pPr>
              <a:spcBef>
                <a:spcPts val="600"/>
              </a:spcBef>
            </a:pPr>
            <a:r>
              <a:rPr lang="en-US" dirty="0" smtClean="0">
                <a:solidFill>
                  <a:schemeClr val="tx1"/>
                </a:solidFill>
              </a:rPr>
              <a:t>The Torah requires the years to track the seasons of the (solar) year.</a:t>
            </a:r>
          </a:p>
          <a:p>
            <a:pPr>
              <a:spcBef>
                <a:spcPts val="600"/>
              </a:spcBef>
            </a:pPr>
            <a:r>
              <a:rPr lang="en-US" dirty="0" smtClean="0">
                <a:solidFill>
                  <a:schemeClr val="tx1"/>
                </a:solidFill>
              </a:rPr>
              <a:t>To keep them in synch, we sometimes add an extra month.</a:t>
            </a:r>
          </a:p>
          <a:p>
            <a:pPr>
              <a:spcBef>
                <a:spcPts val="600"/>
              </a:spcBef>
            </a:pPr>
            <a:r>
              <a:rPr lang="en-US" dirty="0" smtClean="0">
                <a:solidFill>
                  <a:schemeClr val="tx1"/>
                </a:solidFill>
              </a:rPr>
              <a:t>There is a repeating nineteen-year cycle of regular and leap years – </a:t>
            </a:r>
            <a:br>
              <a:rPr lang="en-US" dirty="0" smtClean="0">
                <a:solidFill>
                  <a:schemeClr val="tx1"/>
                </a:solidFill>
              </a:rPr>
            </a:br>
            <a:r>
              <a:rPr lang="en-US" dirty="0" smtClean="0">
                <a:solidFill>
                  <a:schemeClr val="tx1"/>
                </a:solidFill>
              </a:rPr>
              <a:t>(</a:t>
            </a:r>
            <a:r>
              <a:rPr lang="he-IL" dirty="0" smtClean="0">
                <a:solidFill>
                  <a:schemeClr val="tx1"/>
                </a:solidFill>
              </a:rPr>
              <a:t>גו"ח אדז"ט</a:t>
            </a:r>
            <a:r>
              <a:rPr lang="en-US" dirty="0" smtClean="0">
                <a:solidFill>
                  <a:schemeClr val="tx1"/>
                </a:solidFill>
              </a:rPr>
              <a:t>).</a:t>
            </a:r>
          </a:p>
          <a:p>
            <a:pPr>
              <a:spcBef>
                <a:spcPts val="600"/>
              </a:spcBef>
            </a:pPr>
            <a:r>
              <a:rPr lang="en-US" dirty="0" smtClean="0">
                <a:solidFill>
                  <a:schemeClr val="tx1"/>
                </a:solidFill>
              </a:rPr>
              <a:t>The number of the year we are calculating tells us which one it is.</a:t>
            </a:r>
          </a:p>
          <a:p>
            <a:pPr marL="114300" indent="0">
              <a:spcBef>
                <a:spcPts val="600"/>
              </a:spcBef>
              <a:buNone/>
            </a:pPr>
            <a:endParaRPr lang="en-US" dirty="0" smtClean="0">
              <a:solidFill>
                <a:schemeClr val="tx1"/>
              </a:solidFill>
            </a:endParaRPr>
          </a:p>
          <a:p>
            <a:pPr>
              <a:spcBef>
                <a:spcPts val="600"/>
              </a:spcBef>
            </a:pPr>
            <a:endParaRPr lang="en-US" dirty="0">
              <a:solidFill>
                <a:schemeClr val="tx1"/>
              </a:solidFill>
            </a:endParaRPr>
          </a:p>
        </p:txBody>
      </p:sp>
    </p:spTree>
    <p:extLst>
      <p:ext uri="{BB962C8B-B14F-4D97-AF65-F5344CB8AC3E}">
        <p14:creationId xmlns:p14="http://schemas.microsoft.com/office/powerpoint/2010/main" val="409472885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Overview, cont. </a:t>
            </a:r>
            <a:r>
              <a:rPr lang="en-US" dirty="0" smtClean="0"/>
              <a:t>– choose </a:t>
            </a:r>
            <a:r>
              <a:rPr lang="en-US" dirty="0"/>
              <a:t>a calendar</a:t>
            </a:r>
          </a:p>
        </p:txBody>
      </p:sp>
      <p:sp>
        <p:nvSpPr>
          <p:cNvPr id="3" name="Text Placeholder 2"/>
          <p:cNvSpPr>
            <a:spLocks noGrp="1"/>
          </p:cNvSpPr>
          <p:nvPr>
            <p:ph type="body" idx="1"/>
          </p:nvPr>
        </p:nvSpPr>
        <p:spPr/>
        <p:txBody>
          <a:bodyPr/>
          <a:lstStyle/>
          <a:p>
            <a:pPr marL="114300" indent="0">
              <a:spcBef>
                <a:spcPts val="600"/>
              </a:spcBef>
              <a:buNone/>
            </a:pPr>
            <a:r>
              <a:rPr lang="en-US" b="1" dirty="0" smtClean="0">
                <a:solidFill>
                  <a:schemeClr val="tx1"/>
                </a:solidFill>
              </a:rPr>
              <a:t>2) Find the </a:t>
            </a:r>
            <a:r>
              <a:rPr lang="en-US" b="1" dirty="0" err="1" smtClean="0">
                <a:solidFill>
                  <a:schemeClr val="tx1"/>
                </a:solidFill>
              </a:rPr>
              <a:t>molad</a:t>
            </a:r>
            <a:r>
              <a:rPr lang="en-US" b="1" dirty="0" smtClean="0">
                <a:solidFill>
                  <a:schemeClr val="tx1"/>
                </a:solidFill>
              </a:rPr>
              <a:t> for this </a:t>
            </a:r>
            <a:r>
              <a:rPr lang="en-US" b="1" dirty="0" err="1" smtClean="0">
                <a:solidFill>
                  <a:schemeClr val="tx1"/>
                </a:solidFill>
              </a:rPr>
              <a:t>Tishrei</a:t>
            </a:r>
            <a:endParaRPr lang="en-US" b="1" dirty="0" smtClean="0">
              <a:solidFill>
                <a:schemeClr val="tx1"/>
              </a:solidFill>
            </a:endParaRPr>
          </a:p>
          <a:p>
            <a:pPr>
              <a:spcBef>
                <a:spcPts val="600"/>
              </a:spcBef>
            </a:pPr>
            <a:r>
              <a:rPr lang="en-US" dirty="0" smtClean="0">
                <a:solidFill>
                  <a:schemeClr val="tx1"/>
                </a:solidFill>
              </a:rPr>
              <a:t>That is, the astronomical moment of the new moon for </a:t>
            </a:r>
            <a:r>
              <a:rPr lang="en-US" dirty="0" err="1" smtClean="0">
                <a:solidFill>
                  <a:schemeClr val="tx1"/>
                </a:solidFill>
              </a:rPr>
              <a:t>Tishrei</a:t>
            </a:r>
            <a:r>
              <a:rPr lang="en-US" dirty="0" smtClean="0">
                <a:solidFill>
                  <a:schemeClr val="tx1"/>
                </a:solidFill>
              </a:rPr>
              <a:t> of this year.</a:t>
            </a:r>
          </a:p>
          <a:p>
            <a:r>
              <a:rPr lang="en-US" dirty="0" smtClean="0">
                <a:solidFill>
                  <a:schemeClr val="tx1"/>
                </a:solidFill>
              </a:rPr>
              <a:t>Chazal made the approximation that all months are exactly the same length, from one new moon to the next.</a:t>
            </a:r>
          </a:p>
          <a:p>
            <a:r>
              <a:rPr lang="en-US" dirty="0" smtClean="0">
                <a:solidFill>
                  <a:schemeClr val="tx1"/>
                </a:solidFill>
              </a:rPr>
              <a:t>That amount is not an exact number of days; they estimated it within a second</a:t>
            </a:r>
            <a:r>
              <a:rPr lang="en-US" dirty="0">
                <a:solidFill>
                  <a:schemeClr val="tx1"/>
                </a:solidFill>
              </a:rPr>
              <a:t>. (</a:t>
            </a:r>
            <a:r>
              <a:rPr lang="he-IL" dirty="0">
                <a:solidFill>
                  <a:schemeClr val="tx1"/>
                </a:solidFill>
              </a:rPr>
              <a:t>אי"ב תשצ"ג</a:t>
            </a:r>
            <a:r>
              <a:rPr lang="en-US" dirty="0">
                <a:solidFill>
                  <a:schemeClr val="tx1"/>
                </a:solidFill>
              </a:rPr>
              <a:t>)</a:t>
            </a:r>
            <a:endParaRPr lang="en-US" dirty="0" smtClean="0">
              <a:solidFill>
                <a:schemeClr val="tx1"/>
              </a:solidFill>
            </a:endParaRPr>
          </a:p>
          <a:p>
            <a:r>
              <a:rPr lang="en-US" dirty="0" smtClean="0">
                <a:solidFill>
                  <a:schemeClr val="tx1"/>
                </a:solidFill>
              </a:rPr>
              <a:t>Knowing the number of years (and months) since Creation, knowing the starting point, and knowing the length of a month - calculate the moment of the </a:t>
            </a:r>
            <a:r>
              <a:rPr lang="en-US" dirty="0" err="1" smtClean="0">
                <a:solidFill>
                  <a:schemeClr val="tx1"/>
                </a:solidFill>
              </a:rPr>
              <a:t>molad</a:t>
            </a:r>
            <a:r>
              <a:rPr lang="en-US" dirty="0" smtClean="0">
                <a:solidFill>
                  <a:schemeClr val="tx1"/>
                </a:solidFill>
              </a:rPr>
              <a:t>.</a:t>
            </a:r>
          </a:p>
          <a:p>
            <a:r>
              <a:rPr lang="en-US" dirty="0" smtClean="0">
                <a:solidFill>
                  <a:schemeClr val="tx1"/>
                </a:solidFill>
              </a:rPr>
              <a:t>This is an exact time, not a day.</a:t>
            </a:r>
            <a:endParaRPr lang="en-US" dirty="0">
              <a:solidFill>
                <a:schemeClr val="tx1"/>
              </a:solidFill>
            </a:endParaRPr>
          </a:p>
        </p:txBody>
      </p:sp>
    </p:spTree>
    <p:extLst>
      <p:ext uri="{BB962C8B-B14F-4D97-AF65-F5344CB8AC3E}">
        <p14:creationId xmlns:p14="http://schemas.microsoft.com/office/powerpoint/2010/main" val="1261229431"/>
      </p:ext>
    </p:extLst>
  </p:cSld>
  <p:clrMapOvr>
    <a:masterClrMapping/>
  </p:clrMapOvr>
  <p:timing>
    <p:tnLst>
      <p:par>
        <p:cTn id="1" dur="indefinite" restart="never" nodeType="tmRoot"/>
      </p:par>
    </p:tn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9583</TotalTime>
  <Words>5997</Words>
  <Application>Microsoft Office PowerPoint</Application>
  <PresentationFormat>On-screen Show (16:9)</PresentationFormat>
  <Paragraphs>496</Paragraphs>
  <Slides>77</Slides>
  <Notes>77</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77</vt:i4>
      </vt:variant>
    </vt:vector>
  </HeadingPairs>
  <TitlesOfParts>
    <vt:vector size="80" baseType="lpstr">
      <vt:lpstr>Arial</vt:lpstr>
      <vt:lpstr>Courier New</vt:lpstr>
      <vt:lpstr>Simple Light</vt:lpstr>
      <vt:lpstr>This year’s calendar</vt:lpstr>
      <vt:lpstr>Contents</vt:lpstr>
      <vt:lpstr>Introduction</vt:lpstr>
      <vt:lpstr>Introduction</vt:lpstr>
      <vt:lpstr>Introduction</vt:lpstr>
      <vt:lpstr>References</vt:lpstr>
      <vt:lpstr>Overview</vt:lpstr>
      <vt:lpstr>Overview, cont. – choose a calendar</vt:lpstr>
      <vt:lpstr>Overview, cont. – choose a calendar</vt:lpstr>
      <vt:lpstr>Overview, cont. – choose a calendar</vt:lpstr>
      <vt:lpstr>Overview, cont. – choose a calendar</vt:lpstr>
      <vt:lpstr>Overview, cont. – choose a calendar</vt:lpstr>
      <vt:lpstr>Overview, cont. – arrange the chosen calendar</vt:lpstr>
      <vt:lpstr>Overview, cont. – arrange the chosen calendar</vt:lpstr>
      <vt:lpstr>Overview, cont. – arrange the chosen calendar</vt:lpstr>
      <vt:lpstr>Contents</vt:lpstr>
      <vt:lpstr>B) Choosing the calendar</vt:lpstr>
      <vt:lpstr>1) Peshuta or m’uberes?</vt:lpstr>
      <vt:lpstr>B) Choosing the calendar</vt:lpstr>
      <vt:lpstr>2) Introduction – how to calculate</vt:lpstr>
      <vt:lpstr>How to calculate - standard shifts</vt:lpstr>
      <vt:lpstr>How to calculate - standard shifts, cont.</vt:lpstr>
      <vt:lpstr>How to calculate - standard shifts, cont.</vt:lpstr>
      <vt:lpstr>How to calculate - example</vt:lpstr>
      <vt:lpstr>Calculator</vt:lpstr>
      <vt:lpstr>B) Choosing the calendar</vt:lpstr>
      <vt:lpstr>3) Find the molad for this year’s Tishrei</vt:lpstr>
      <vt:lpstr>3) Find the molad for this year’s Tishrei, cont.</vt:lpstr>
      <vt:lpstr>3) Find the molad for this year’s Tishrei, cont.</vt:lpstr>
      <vt:lpstr>3) Repeat: Find the molad for next year’s Tishrei</vt:lpstr>
      <vt:lpstr>B) Choosing the calendar</vt:lpstr>
      <vt:lpstr>4) Find Rosh Hashanah – the four dechiyos</vt:lpstr>
      <vt:lpstr>4) Find Rosh Hashanah – the Four Dechiyos</vt:lpstr>
      <vt:lpstr>4a) The four dechiyos - מולד זקן</vt:lpstr>
      <vt:lpstr>4b) The four dechiyos - לא אד"ו ראש</vt:lpstr>
      <vt:lpstr>4) The four dechiyos, cont.</vt:lpstr>
      <vt:lpstr>Length of year - פשוטה</vt:lpstr>
      <vt:lpstr>Length of year - מעוברת</vt:lpstr>
      <vt:lpstr>Length of year - summary</vt:lpstr>
      <vt:lpstr>4c) The four dechiyos – ג"ט ר"ד</vt:lpstr>
      <vt:lpstr>4d) The four dechiyos - בט"ו תקפ"ט</vt:lpstr>
      <vt:lpstr>4) The four dechiyos, cont.</vt:lpstr>
      <vt:lpstr>B) Choosing the calendar</vt:lpstr>
      <vt:lpstr>Choose the calendar</vt:lpstr>
      <vt:lpstr>Choose the calendar – the Keviyus page</vt:lpstr>
      <vt:lpstr>B) Choosing the calendar</vt:lpstr>
      <vt:lpstr>Choose the calendar – find this year’s calendar</vt:lpstr>
      <vt:lpstr>Choose the calendar, cont. – ארבעה שערים</vt:lpstr>
      <vt:lpstr>PowerPoint Presentation</vt:lpstr>
      <vt:lpstr>Contents</vt:lpstr>
      <vt:lpstr>C) Yomim Tovim and Sidros</vt:lpstr>
      <vt:lpstr>Establish the months</vt:lpstr>
      <vt:lpstr>Establish the months, cont.</vt:lpstr>
      <vt:lpstr>C) Yomim Tovim and Sidros</vt:lpstr>
      <vt:lpstr>Yomim Tovim</vt:lpstr>
      <vt:lpstr>Establish the months, cont.</vt:lpstr>
      <vt:lpstr>Establish the months, cont.</vt:lpstr>
      <vt:lpstr>Establish the months, cont.</vt:lpstr>
      <vt:lpstr>C) Yomim Tovim and Sidros</vt:lpstr>
      <vt:lpstr>Sidros - introduction</vt:lpstr>
      <vt:lpstr>3a) Yomim Tovim</vt:lpstr>
      <vt:lpstr>3b) Counting parshiyos </vt:lpstr>
      <vt:lpstr>3b) Counting parshiyos, cont. </vt:lpstr>
      <vt:lpstr>3c) Eretz Yisroel and chutzah la’aretz</vt:lpstr>
      <vt:lpstr>Sidros, cont.</vt:lpstr>
      <vt:lpstr>C) Yomim Tovim and Sidros</vt:lpstr>
      <vt:lpstr>Sidros – Arranging the sidros</vt:lpstr>
      <vt:lpstr>1) Arranging the sidros – beginning the year</vt:lpstr>
      <vt:lpstr>2) Arranging the sidros – Pesach</vt:lpstr>
      <vt:lpstr>3) Arranging the sidros – Shavuos</vt:lpstr>
      <vt:lpstr>4) Arranging the sidros – Tisha B’Av</vt:lpstr>
      <vt:lpstr>5) Arranging the sidros – Nitzavim-Vayeilech</vt:lpstr>
      <vt:lpstr>6) Eretz Yisroel and chutzah la’aretz</vt:lpstr>
      <vt:lpstr>Contents</vt:lpstr>
      <vt:lpstr>The civil calendar</vt:lpstr>
      <vt:lpstr>The civil calendar, cont.</vt:lpstr>
      <vt:lpstr>D) 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year’s calendar</dc:title>
  <cp:lastModifiedBy>Michael Reach</cp:lastModifiedBy>
  <cp:revision>1319</cp:revision>
  <cp:lastPrinted>2019-01-16T17:05:51Z</cp:lastPrinted>
  <dcterms:modified xsi:type="dcterms:W3CDTF">2019-08-07T22:28:26Z</dcterms:modified>
</cp:coreProperties>
</file>